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362" r:id="rId2"/>
    <p:sldId id="256" r:id="rId3"/>
    <p:sldId id="257" r:id="rId4"/>
    <p:sldId id="386" r:id="rId5"/>
    <p:sldId id="394" r:id="rId6"/>
    <p:sldId id="387" r:id="rId7"/>
    <p:sldId id="388" r:id="rId8"/>
    <p:sldId id="391" r:id="rId9"/>
    <p:sldId id="389" r:id="rId10"/>
    <p:sldId id="424" r:id="rId11"/>
    <p:sldId id="392" r:id="rId12"/>
    <p:sldId id="417" r:id="rId13"/>
    <p:sldId id="295" r:id="rId14"/>
    <p:sldId id="397" r:id="rId15"/>
    <p:sldId id="294" r:id="rId16"/>
    <p:sldId id="396" r:id="rId17"/>
    <p:sldId id="398" r:id="rId18"/>
    <p:sldId id="399" r:id="rId19"/>
    <p:sldId id="402" r:id="rId20"/>
    <p:sldId id="401" r:id="rId21"/>
    <p:sldId id="408" r:id="rId22"/>
    <p:sldId id="405" r:id="rId23"/>
    <p:sldId id="419" r:id="rId24"/>
    <p:sldId id="421" r:id="rId25"/>
    <p:sldId id="420" r:id="rId26"/>
    <p:sldId id="384" r:id="rId27"/>
    <p:sldId id="393" r:id="rId28"/>
    <p:sldId id="410" r:id="rId29"/>
    <p:sldId id="425" r:id="rId30"/>
    <p:sldId id="415" r:id="rId31"/>
    <p:sldId id="412" r:id="rId32"/>
    <p:sldId id="413" r:id="rId33"/>
    <p:sldId id="411" r:id="rId34"/>
    <p:sldId id="262" r:id="rId35"/>
    <p:sldId id="414" r:id="rId36"/>
    <p:sldId id="395" r:id="rId37"/>
    <p:sldId id="423" r:id="rId38"/>
    <p:sldId id="416" r:id="rId39"/>
    <p:sldId id="266" r:id="rId40"/>
    <p:sldId id="403" r:id="rId41"/>
    <p:sldId id="404" r:id="rId42"/>
    <p:sldId id="300" r:id="rId43"/>
    <p:sldId id="320" r:id="rId4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242"/>
    <a:srgbClr val="006600"/>
    <a:srgbClr val="FFB7E7"/>
    <a:srgbClr val="002E8A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 snapToGrid="0">
      <p:cViewPr>
        <p:scale>
          <a:sx n="64" d="100"/>
          <a:sy n="64" d="100"/>
        </p:scale>
        <p:origin x="-1248" y="1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448615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1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740832" indent="-296332" algn="ctr">
              <a:spcBef>
                <a:spcPts val="0"/>
              </a:spcBef>
              <a:defRPr sz="2400"/>
            </a:lvl2pPr>
            <a:lvl3pPr marL="1185332" indent="-296332" algn="ctr">
              <a:spcBef>
                <a:spcPts val="0"/>
              </a:spcBef>
              <a:defRPr sz="2400"/>
            </a:lvl3pPr>
            <a:lvl4pPr marL="1629833" indent="-296332" algn="ctr">
              <a:spcBef>
                <a:spcPts val="0"/>
              </a:spcBef>
              <a:defRPr sz="2400"/>
            </a:lvl4pPr>
            <a:lvl5pPr marL="2074333" indent="-296333" algn="ctr">
              <a:spcBef>
                <a:spcPts val="0"/>
              </a:spcBef>
              <a:defRPr sz="2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kst tytułowy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2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3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środk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 tytułowy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kst tytułowy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Tekst tytułowy</a:t>
            </a:r>
          </a:p>
        </p:txBody>
      </p:sp>
      <p:sp>
        <p:nvSpPr>
          <p:cNvPr id="4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7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67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3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tif"/><Relationship Id="rId7" Type="http://schemas.openxmlformats.org/officeDocument/2006/relationships/image" Target="../media/image18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tif"/><Relationship Id="rId5" Type="http://schemas.openxmlformats.org/officeDocument/2006/relationships/image" Target="../media/image16.tif"/><Relationship Id="rId4" Type="http://schemas.openxmlformats.org/officeDocument/2006/relationships/image" Target="../media/image15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17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mailto:marketing@noti.pl" TargetMode="External"/><Relationship Id="rId7" Type="http://schemas.openxmlformats.org/officeDocument/2006/relationships/hyperlink" Target="https://www.instagram.com/noti_furniture_brand/" TargetMode="External"/><Relationship Id="rId12" Type="http://schemas.openxmlformats.org/officeDocument/2006/relationships/image" Target="../media/image2.jpeg"/><Relationship Id="rId2" Type="http://schemas.openxmlformats.org/officeDocument/2006/relationships/hyperlink" Target="mailto:sale@noti.p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hyperlink" Target="https://www.facebook.com/mebleNOTI/" TargetMode="External"/><Relationship Id="rId5" Type="http://schemas.openxmlformats.org/officeDocument/2006/relationships/hyperlink" Target="https://www.facebook.com/mebleNOTI/?ref=tn_tnmn" TargetMode="External"/><Relationship Id="rId10" Type="http://schemas.openxmlformats.org/officeDocument/2006/relationships/image" Target="../media/image55.jpeg"/><Relationship Id="rId4" Type="http://schemas.openxmlformats.org/officeDocument/2006/relationships/hyperlink" Target="https://www.noti.pl/" TargetMode="External"/><Relationship Id="rId9" Type="http://schemas.openxmlformats.org/officeDocument/2006/relationships/hyperlink" Target="https://pl.pinterest.com/NOTI_furnitur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14BCADE4-593D-4926-8940-8822A1C25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318" y="825281"/>
            <a:ext cx="7134162" cy="7072682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EC85B1B1-5E13-44B4-B058-EBDFDACAFA4C}"/>
              </a:ext>
            </a:extLst>
          </p:cNvPr>
          <p:cNvSpPr/>
          <p:nvPr/>
        </p:nvSpPr>
        <p:spPr>
          <a:xfrm>
            <a:off x="4540355" y="8320773"/>
            <a:ext cx="4108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9242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</p:spTree>
    <p:extLst>
      <p:ext uri="{BB962C8B-B14F-4D97-AF65-F5344CB8AC3E}">
        <p14:creationId xmlns:p14="http://schemas.microsoft.com/office/powerpoint/2010/main" val="74538368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F8395E0C-145F-49A6-8E8F-1B22A9E5B666}"/>
              </a:ext>
            </a:extLst>
          </p:cNvPr>
          <p:cNvSpPr/>
          <p:nvPr/>
        </p:nvSpPr>
        <p:spPr>
          <a:xfrm>
            <a:off x="635575" y="8923852"/>
            <a:ext cx="23209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24F0BF0-5BDF-41CB-B6CB-94F9117BC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67" y="1344658"/>
            <a:ext cx="10051465" cy="67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825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964224" y="2027039"/>
            <a:ext cx="10265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0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pPr>
            <a:endParaRPr dirty="0"/>
          </a:p>
        </p:txBody>
      </p:sp>
      <p:pic>
        <p:nvPicPr>
          <p:cNvPr id="12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27352468-4D5A-493C-A71D-54E577D8858F}"/>
              </a:ext>
            </a:extLst>
          </p:cNvPr>
          <p:cNvSpPr/>
          <p:nvPr/>
        </p:nvSpPr>
        <p:spPr>
          <a:xfrm>
            <a:off x="1596177" y="1707118"/>
            <a:ext cx="9502930" cy="4005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latin typeface="Avenir LT Pro 45 Book" panose="020B0502020203020204" pitchFamily="34" charset="0"/>
              </a:rPr>
              <a:t>  In the </a:t>
            </a:r>
            <a:r>
              <a:rPr lang="pl-PL" sz="2400" dirty="0" err="1">
                <a:latin typeface="Avenir LT Pro 45 Book" panose="020B0502020203020204" pitchFamily="34" charset="0"/>
              </a:rPr>
              <a:t>production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process</a:t>
            </a:r>
            <a:r>
              <a:rPr lang="pl-PL" sz="2400" dirty="0">
                <a:latin typeface="Avenir LT Pro 45 Book" panose="020B0502020203020204" pitchFamily="34" charset="0"/>
              </a:rPr>
              <a:t> of NOTI </a:t>
            </a:r>
            <a:r>
              <a:rPr lang="pl-PL" sz="2400" dirty="0" err="1">
                <a:latin typeface="Avenir LT Pro 45 Book" panose="020B0502020203020204" pitchFamily="34" charset="0"/>
              </a:rPr>
              <a:t>furniture</a:t>
            </a:r>
            <a:r>
              <a:rPr lang="pl-PL" sz="2400" dirty="0">
                <a:latin typeface="Avenir LT Pro 45 Book" panose="020B0502020203020204" pitchFamily="34" charset="0"/>
              </a:rPr>
              <a:t>, we </a:t>
            </a:r>
            <a:r>
              <a:rPr lang="pl-PL" sz="2400" dirty="0" err="1">
                <a:latin typeface="Avenir LT Pro 45 Book" panose="020B0502020203020204" pitchFamily="34" charset="0"/>
              </a:rPr>
              <a:t>apply</a:t>
            </a:r>
            <a:r>
              <a:rPr lang="pl-PL" sz="2400" dirty="0">
                <a:latin typeface="Avenir LT Pro 45 Book" panose="020B0502020203020204" pitchFamily="34" charset="0"/>
              </a:rPr>
              <a:t> the </a:t>
            </a:r>
            <a:r>
              <a:rPr lang="pl-PL" sz="2400" dirty="0" err="1">
                <a:latin typeface="Avenir LT Pro 45 Book" panose="020B0502020203020204" pitchFamily="34" charset="0"/>
              </a:rPr>
              <a:t>certified</a:t>
            </a:r>
            <a:r>
              <a:rPr lang="pl-PL" sz="2400" dirty="0">
                <a:latin typeface="Avenir LT Pro 45 Book" panose="020B0502020203020204" pitchFamily="34" charset="0"/>
              </a:rPr>
              <a:t> materials, </a:t>
            </a:r>
            <a:r>
              <a:rPr lang="pl-PL" sz="2400" dirty="0" err="1">
                <a:latin typeface="Avenir LT Pro 45 Book" panose="020B0502020203020204" pitchFamily="34" charset="0"/>
              </a:rPr>
              <a:t>such</a:t>
            </a:r>
            <a:r>
              <a:rPr lang="pl-PL" sz="2400" dirty="0">
                <a:latin typeface="Avenir LT Pro 45 Book" panose="020B0502020203020204" pitchFamily="34" charset="0"/>
              </a:rPr>
              <a:t> as: </a:t>
            </a:r>
            <a:r>
              <a:rPr lang="pl-PL" sz="2400" dirty="0" err="1">
                <a:latin typeface="Avenir LT Pro 45 Book" panose="020B0502020203020204" pitchFamily="34" charset="0"/>
              </a:rPr>
              <a:t>glues</a:t>
            </a:r>
            <a:r>
              <a:rPr lang="pl-PL" sz="2400" dirty="0">
                <a:latin typeface="Avenir LT Pro 45 Book" panose="020B0502020203020204" pitchFamily="34" charset="0"/>
              </a:rPr>
              <a:t>, </a:t>
            </a:r>
            <a:r>
              <a:rPr lang="pl-PL" sz="2400" dirty="0" err="1">
                <a:latin typeface="Avenir LT Pro 45 Book" panose="020B0502020203020204" pitchFamily="34" charset="0"/>
              </a:rPr>
              <a:t>foams</a:t>
            </a:r>
            <a:r>
              <a:rPr lang="pl-PL" sz="2400" dirty="0">
                <a:latin typeface="Avenir LT Pro 45 Book" panose="020B0502020203020204" pitchFamily="34" charset="0"/>
              </a:rPr>
              <a:t>, </a:t>
            </a:r>
            <a:r>
              <a:rPr lang="pl-PL" sz="2400" dirty="0" err="1">
                <a:latin typeface="Avenir LT Pro 45 Book" panose="020B0502020203020204" pitchFamily="34" charset="0"/>
              </a:rPr>
              <a:t>wood</a:t>
            </a:r>
            <a:r>
              <a:rPr lang="pl-PL" sz="2400" dirty="0">
                <a:latin typeface="Avenir LT Pro 45 Book" panose="020B0502020203020204" pitchFamily="34" charset="0"/>
              </a:rPr>
              <a:t> and </a:t>
            </a:r>
            <a:r>
              <a:rPr lang="pl-PL" sz="2400" dirty="0" err="1">
                <a:latin typeface="Avenir LT Pro 45 Book" panose="020B0502020203020204" pitchFamily="34" charset="0"/>
              </a:rPr>
              <a:t>wood-based</a:t>
            </a:r>
            <a:r>
              <a:rPr lang="pl-PL" sz="2400" dirty="0">
                <a:latin typeface="Avenir LT Pro 45 Book" panose="020B0502020203020204" pitchFamily="34" charset="0"/>
              </a:rPr>
              <a:t> materials. </a:t>
            </a:r>
          </a:p>
          <a:p>
            <a:pPr>
              <a:lnSpc>
                <a:spcPct val="150000"/>
              </a:lnSpc>
            </a:pPr>
            <a:endParaRPr lang="pl-PL" sz="1400" dirty="0">
              <a:latin typeface="Avenir LT Pro 45 Book" panose="020B0502020203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400" dirty="0">
                <a:latin typeface="Avenir LT Pro 45 Book" panose="020B0502020203020204" pitchFamily="34" charset="0"/>
              </a:rPr>
              <a:t>The </a:t>
            </a:r>
            <a:r>
              <a:rPr lang="pl-PL" sz="2400" dirty="0" err="1">
                <a:latin typeface="Avenir LT Pro 45 Book" panose="020B0502020203020204" pitchFamily="34" charset="0"/>
              </a:rPr>
              <a:t>upholstery</a:t>
            </a:r>
            <a:r>
              <a:rPr lang="pl-PL" sz="2400" dirty="0">
                <a:latin typeface="Avenir LT Pro 45 Book" panose="020B0502020203020204" pitchFamily="34" charset="0"/>
              </a:rPr>
              <a:t> materials: </a:t>
            </a:r>
            <a:r>
              <a:rPr lang="pl-PL" sz="2400" dirty="0" err="1">
                <a:latin typeface="Avenir LT Pro 45 Book" panose="020B0502020203020204" pitchFamily="34" charset="0"/>
              </a:rPr>
              <a:t>fabric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textiles</a:t>
            </a:r>
            <a:r>
              <a:rPr lang="pl-PL" sz="2400" dirty="0">
                <a:latin typeface="Avenir LT Pro 45 Book" panose="020B0502020203020204" pitchFamily="34" charset="0"/>
              </a:rPr>
              <a:t> and </a:t>
            </a:r>
            <a:r>
              <a:rPr lang="pl-PL" sz="2400" dirty="0" err="1">
                <a:latin typeface="Avenir LT Pro 45 Book" panose="020B0502020203020204" pitchFamily="34" charset="0"/>
              </a:rPr>
              <a:t>leathers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are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purchased</a:t>
            </a:r>
            <a:r>
              <a:rPr lang="pl-PL" sz="2400" dirty="0">
                <a:latin typeface="Avenir LT Pro 45 Book" panose="020B0502020203020204" pitchFamily="34" charset="0"/>
              </a:rPr>
              <a:t> from </a:t>
            </a:r>
            <a:r>
              <a:rPr lang="pl-PL" sz="2400" dirty="0" err="1">
                <a:latin typeface="Avenir LT Pro 45 Book" panose="020B0502020203020204" pitchFamily="34" charset="0"/>
              </a:rPr>
              <a:t>responsible</a:t>
            </a:r>
            <a:r>
              <a:rPr lang="pl-PL" sz="2400" dirty="0">
                <a:latin typeface="Avenir LT Pro 45 Book" panose="020B0502020203020204" pitchFamily="34" charset="0"/>
              </a:rPr>
              <a:t> and </a:t>
            </a:r>
            <a:r>
              <a:rPr lang="pl-PL" sz="2400" dirty="0" err="1">
                <a:latin typeface="Avenir LT Pro 45 Book" panose="020B0502020203020204" pitchFamily="34" charset="0"/>
              </a:rPr>
              <a:t>conscious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suppliers</a:t>
            </a:r>
            <a:r>
              <a:rPr lang="pl-PL" sz="2400" dirty="0">
                <a:latin typeface="Avenir LT Pro 45 Book" panose="020B0502020203020204" pitchFamily="34" charset="0"/>
              </a:rPr>
              <a:t>.  </a:t>
            </a:r>
          </a:p>
          <a:p>
            <a:pPr>
              <a:lnSpc>
                <a:spcPct val="150000"/>
              </a:lnSpc>
            </a:pPr>
            <a:endParaRPr lang="pl-PL" sz="1400" dirty="0">
              <a:latin typeface="Avenir LT Pro 45 Book" panose="020B0502020203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400" dirty="0" err="1">
                <a:latin typeface="Avenir LT Pro 45 Book" panose="020B0502020203020204" pitchFamily="34" charset="0"/>
              </a:rPr>
              <a:t>Our</a:t>
            </a:r>
            <a:r>
              <a:rPr lang="pl-PL" sz="2400" dirty="0">
                <a:latin typeface="Avenir LT Pro 45 Book" panose="020B0502020203020204" pitchFamily="34" charset="0"/>
              </a:rPr>
              <a:t> materials </a:t>
            </a:r>
            <a:r>
              <a:rPr lang="pl-PL" sz="2400" dirty="0" err="1">
                <a:latin typeface="Avenir LT Pro 45 Book" panose="020B0502020203020204" pitchFamily="34" charset="0"/>
              </a:rPr>
              <a:t>are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equipped</a:t>
            </a:r>
            <a:r>
              <a:rPr lang="pl-PL" sz="2400" dirty="0">
                <a:latin typeface="Avenir LT Pro 45 Book" panose="020B0502020203020204" pitchFamily="34" charset="0"/>
              </a:rPr>
              <a:t> with </a:t>
            </a:r>
            <a:r>
              <a:rPr lang="pl-PL" sz="2400" dirty="0" err="1">
                <a:latin typeface="Avenir LT Pro 45 Book" panose="020B0502020203020204" pitchFamily="34" charset="0"/>
              </a:rPr>
              <a:t>cerificates</a:t>
            </a:r>
            <a:r>
              <a:rPr lang="pl-PL" sz="2400" dirty="0">
                <a:latin typeface="Avenir LT Pro 45 Book" panose="020B0502020203020204" pitchFamily="34" charset="0"/>
              </a:rPr>
              <a:t> and </a:t>
            </a:r>
            <a:r>
              <a:rPr lang="pl-PL" sz="2400" dirty="0" err="1">
                <a:latin typeface="Avenir LT Pro 45 Book" panose="020B0502020203020204" pitchFamily="34" charset="0"/>
              </a:rPr>
              <a:t>hygiene</a:t>
            </a:r>
            <a:r>
              <a:rPr lang="pl-PL" sz="2400" dirty="0">
                <a:latin typeface="Avenir LT Pro 45 Book" panose="020B0502020203020204" pitchFamily="34" charset="0"/>
              </a:rPr>
              <a:t> and </a:t>
            </a:r>
            <a:r>
              <a:rPr lang="pl-PL" sz="2400" dirty="0" err="1">
                <a:latin typeface="Avenir LT Pro 45 Book" panose="020B0502020203020204" pitchFamily="34" charset="0"/>
              </a:rPr>
              <a:t>ecological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certificates</a:t>
            </a:r>
            <a:r>
              <a:rPr lang="pl-PL" sz="2400" dirty="0">
                <a:latin typeface="Avenir LT Pro 45 Book" panose="020B0502020203020204" pitchFamily="34" charset="0"/>
              </a:rPr>
              <a:t>.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6356779A-E6E4-4A16-9767-E35A87D2F5A3}"/>
              </a:ext>
            </a:extLst>
          </p:cNvPr>
          <p:cNvSpPr/>
          <p:nvPr/>
        </p:nvSpPr>
        <p:spPr>
          <a:xfrm>
            <a:off x="727961" y="8781647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</p:spTree>
    <p:extLst>
      <p:ext uri="{BB962C8B-B14F-4D97-AF65-F5344CB8AC3E}">
        <p14:creationId xmlns:p14="http://schemas.microsoft.com/office/powerpoint/2010/main" val="153053725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238C00DC-6D7E-4536-8B74-554463E6A6A0}"/>
              </a:ext>
            </a:extLst>
          </p:cNvPr>
          <p:cNvSpPr/>
          <p:nvPr/>
        </p:nvSpPr>
        <p:spPr>
          <a:xfrm>
            <a:off x="729495" y="8872789"/>
            <a:ext cx="24099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C98ECD14-914B-4929-B96C-8F07A2C72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58" y="1314440"/>
            <a:ext cx="9812484" cy="655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6080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370"/>
          <p:cNvSpPr txBox="1"/>
          <p:nvPr/>
        </p:nvSpPr>
        <p:spPr>
          <a:xfrm>
            <a:off x="1856145" y="713218"/>
            <a:ext cx="9292509" cy="1153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buSzPct val="80000"/>
              <a:defRPr sz="22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 err="1"/>
              <a:t>Our</a:t>
            </a:r>
            <a:r>
              <a:rPr lang="pl-PL" sz="2400" dirty="0"/>
              <a:t> </a:t>
            </a:r>
            <a:r>
              <a:rPr lang="pl-PL" sz="2400" dirty="0" err="1"/>
              <a:t>passion</a:t>
            </a:r>
            <a:r>
              <a:rPr lang="pl-PL" sz="2400" dirty="0"/>
              <a:t> </a:t>
            </a:r>
            <a:r>
              <a:rPr lang="pl-PL" sz="2400" dirty="0" err="1"/>
              <a:t>are</a:t>
            </a:r>
            <a:r>
              <a:rPr lang="pl-PL" sz="2400" dirty="0"/>
              <a:t> </a:t>
            </a:r>
            <a:r>
              <a:rPr lang="pl-PL" sz="2400" dirty="0" err="1"/>
              <a:t>textile</a:t>
            </a:r>
            <a:r>
              <a:rPr lang="pl-PL" sz="2400" dirty="0"/>
              <a:t> </a:t>
            </a:r>
            <a:r>
              <a:rPr lang="pl-PL" sz="2400" dirty="0" err="1"/>
              <a:t>covers</a:t>
            </a:r>
            <a:r>
              <a:rPr lang="pl-PL" sz="2400" dirty="0"/>
              <a:t>. We </a:t>
            </a:r>
            <a:r>
              <a:rPr lang="pl-PL" sz="2400" dirty="0" err="1"/>
              <a:t>use</a:t>
            </a:r>
            <a:r>
              <a:rPr lang="pl-PL" sz="2400" dirty="0"/>
              <a:t> 2000 </a:t>
            </a:r>
            <a:r>
              <a:rPr lang="pl-PL" sz="2400" dirty="0" err="1"/>
              <a:t>textile</a:t>
            </a:r>
            <a:r>
              <a:rPr lang="pl-PL" sz="2400" dirty="0"/>
              <a:t> and </a:t>
            </a:r>
            <a:r>
              <a:rPr lang="pl-PL" sz="2400" dirty="0" err="1"/>
              <a:t>leather</a:t>
            </a:r>
            <a:r>
              <a:rPr lang="pl-PL" sz="2400" dirty="0"/>
              <a:t> </a:t>
            </a:r>
            <a:r>
              <a:rPr lang="pl-PL" sz="2400" dirty="0" err="1"/>
              <a:t>kinds</a:t>
            </a:r>
            <a:r>
              <a:rPr lang="pl-PL" sz="2400" dirty="0"/>
              <a:t>, from the </a:t>
            </a:r>
            <a:r>
              <a:rPr lang="pl-PL" sz="2400" dirty="0" err="1"/>
              <a:t>best</a:t>
            </a:r>
            <a:r>
              <a:rPr lang="pl-PL" sz="2400" dirty="0"/>
              <a:t> </a:t>
            </a:r>
            <a:r>
              <a:rPr lang="pl-PL" sz="2400" dirty="0" err="1"/>
              <a:t>world</a:t>
            </a:r>
            <a:r>
              <a:rPr lang="pl-PL" sz="2400" dirty="0"/>
              <a:t> </a:t>
            </a:r>
            <a:r>
              <a:rPr lang="pl-PL" sz="2400" dirty="0" err="1"/>
              <a:t>suppliers</a:t>
            </a:r>
            <a:r>
              <a:rPr lang="pl-PL" sz="2400" dirty="0"/>
              <a:t>, in the </a:t>
            </a:r>
            <a:r>
              <a:rPr lang="pl-PL" sz="2400" dirty="0" err="1"/>
              <a:t>production</a:t>
            </a:r>
            <a:r>
              <a:rPr lang="pl-PL" sz="2400" dirty="0"/>
              <a:t> </a:t>
            </a:r>
            <a:r>
              <a:rPr lang="pl-PL" sz="2400" dirty="0" err="1"/>
              <a:t>process</a:t>
            </a:r>
            <a:r>
              <a:rPr lang="pl-PL" sz="2400" dirty="0"/>
              <a:t>.  </a:t>
            </a:r>
            <a:endParaRPr sz="2400" dirty="0"/>
          </a:p>
        </p:txBody>
      </p:sp>
      <p:pic>
        <p:nvPicPr>
          <p:cNvPr id="453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40.tif" descr="image40.tif">
            <a:extLst>
              <a:ext uri="{FF2B5EF4-FFF2-40B4-BE49-F238E27FC236}">
                <a16:creationId xmlns:a16="http://schemas.microsoft.com/office/drawing/2014/main" xmlns="" id="{F25816B0-C100-4541-8AE5-AD89DB207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23842" y="4452084"/>
            <a:ext cx="1673421" cy="1359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41.tif" descr="image41.tif">
            <a:extLst>
              <a:ext uri="{FF2B5EF4-FFF2-40B4-BE49-F238E27FC236}">
                <a16:creationId xmlns:a16="http://schemas.microsoft.com/office/drawing/2014/main" xmlns="" id="{ED0FF2F1-9ECB-418C-A946-E5C83F21B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2371" y="5847239"/>
            <a:ext cx="2332564" cy="252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42.tif" descr="image42.tif">
            <a:extLst>
              <a:ext uri="{FF2B5EF4-FFF2-40B4-BE49-F238E27FC236}">
                <a16:creationId xmlns:a16="http://schemas.microsoft.com/office/drawing/2014/main" xmlns="" id="{B567E76C-E48A-4EA8-B123-ED67173B9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92371" y="3188382"/>
            <a:ext cx="1604893" cy="366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43.tif" descr="image43.tif">
            <a:extLst>
              <a:ext uri="{FF2B5EF4-FFF2-40B4-BE49-F238E27FC236}">
                <a16:creationId xmlns:a16="http://schemas.microsoft.com/office/drawing/2014/main" xmlns="" id="{3778B8E3-94E1-42E7-A8A5-8F37E20BD6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92371" y="4049837"/>
            <a:ext cx="1914174" cy="366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49.tif" descr="image49.tif">
            <a:extLst>
              <a:ext uri="{FF2B5EF4-FFF2-40B4-BE49-F238E27FC236}">
                <a16:creationId xmlns:a16="http://schemas.microsoft.com/office/drawing/2014/main" xmlns="" id="{F1B0D820-AF7B-4FB9-8CDA-376F0F1AF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24163" y="6331516"/>
            <a:ext cx="2700372" cy="91883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66E7D9A4-7FB0-4378-8D13-A25F44C5A2E0}"/>
              </a:ext>
            </a:extLst>
          </p:cNvPr>
          <p:cNvSpPr/>
          <p:nvPr/>
        </p:nvSpPr>
        <p:spPr>
          <a:xfrm>
            <a:off x="605871" y="8981702"/>
            <a:ext cx="3063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12" name="Picture 2" descr="Brak dostÄpnego opisu zdjÄcia.">
            <a:extLst>
              <a:ext uri="{FF2B5EF4-FFF2-40B4-BE49-F238E27FC236}">
                <a16:creationId xmlns:a16="http://schemas.microsoft.com/office/drawing/2014/main" xmlns="" id="{E930F41A-9F5C-4BBD-A92F-ED640DA72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536" y="2445591"/>
            <a:ext cx="7016178" cy="59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ED502902-28D8-43C0-83C7-52A951849E0A}"/>
              </a:ext>
            </a:extLst>
          </p:cNvPr>
          <p:cNvSpPr txBox="1"/>
          <p:nvPr/>
        </p:nvSpPr>
        <p:spPr>
          <a:xfrm>
            <a:off x="3949509" y="3961102"/>
            <a:ext cx="8294717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pl-PL" sz="2000" b="1" dirty="0">
                <a:latin typeface="Avenir LT Pro 45 Book" panose="020B0502020203020204" pitchFamily="34" charset="0"/>
              </a:rPr>
              <a:t>EU </a:t>
            </a:r>
            <a:r>
              <a:rPr lang="pl-PL" sz="2000" b="1" dirty="0" err="1">
                <a:latin typeface="Avenir LT Pro 45 Book" panose="020B0502020203020204" pitchFamily="34" charset="0"/>
              </a:rPr>
              <a:t>Ecolabel</a:t>
            </a:r>
            <a:r>
              <a:rPr lang="pl-PL" sz="2000" b="1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is</a:t>
            </a:r>
            <a:r>
              <a:rPr lang="pl-PL" sz="2000" dirty="0">
                <a:latin typeface="Avenir LT Pro 45 Book" panose="020B0502020203020204" pitchFamily="34" charset="0"/>
              </a:rPr>
              <a:t> the most </a:t>
            </a:r>
            <a:r>
              <a:rPr lang="pl-PL" sz="2000" dirty="0" err="1">
                <a:latin typeface="Avenir LT Pro 45 Book" panose="020B0502020203020204" pitchFamily="34" charset="0"/>
              </a:rPr>
              <a:t>important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European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award</a:t>
            </a:r>
            <a:r>
              <a:rPr lang="pl-PL" sz="2000" dirty="0">
                <a:latin typeface="Avenir LT Pro 45 Book" panose="020B0502020203020204" pitchFamily="34" charset="0"/>
              </a:rPr>
              <a:t> for products and services, </a:t>
            </a:r>
            <a:r>
              <a:rPr lang="pl-PL" sz="2000" dirty="0" err="1">
                <a:latin typeface="Avenir LT Pro 45 Book" panose="020B0502020203020204" pitchFamily="34" charset="0"/>
              </a:rPr>
              <a:t>which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comply</a:t>
            </a:r>
            <a:r>
              <a:rPr lang="pl-PL" sz="2000" dirty="0">
                <a:latin typeface="Avenir LT Pro 45 Book" panose="020B0502020203020204" pitchFamily="34" charset="0"/>
              </a:rPr>
              <a:t> with the </a:t>
            </a:r>
            <a:r>
              <a:rPr lang="pl-PL" sz="2000" dirty="0" err="1">
                <a:latin typeface="Avenir LT Pro 45 Book" panose="020B0502020203020204" pitchFamily="34" charset="0"/>
              </a:rPr>
              <a:t>highest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standards</a:t>
            </a:r>
            <a:r>
              <a:rPr lang="pl-PL" sz="2000" dirty="0">
                <a:latin typeface="Avenir LT Pro 45 Book" panose="020B0502020203020204" pitchFamily="34" charset="0"/>
              </a:rPr>
              <a:t> of the environment </a:t>
            </a:r>
            <a:r>
              <a:rPr lang="pl-PL" sz="2000" dirty="0" err="1">
                <a:latin typeface="Avenir LT Pro 45 Book" panose="020B0502020203020204" pitchFamily="34" charset="0"/>
              </a:rPr>
              <a:t>protection</a:t>
            </a:r>
            <a:r>
              <a:rPr lang="pl-PL" sz="2000" dirty="0">
                <a:latin typeface="Avenir LT Pro 45 Book" panose="020B0502020203020204" pitchFamily="34" charset="0"/>
              </a:rPr>
              <a:t>. </a:t>
            </a:r>
          </a:p>
          <a:p>
            <a:pPr algn="l">
              <a:lnSpc>
                <a:spcPct val="150000"/>
              </a:lnSpc>
            </a:pPr>
            <a:r>
              <a:rPr kumimoji="0" lang="pl-PL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The program </a:t>
            </a:r>
            <a:r>
              <a:rPr kumimoji="0" lang="pl-PL" sz="20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is</a:t>
            </a:r>
            <a:r>
              <a:rPr kumimoji="0" lang="pl-PL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 </a:t>
            </a:r>
            <a:r>
              <a:rPr kumimoji="0" lang="pl-PL" sz="20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supported</a:t>
            </a:r>
            <a:r>
              <a:rPr kumimoji="0" lang="pl-PL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 by </a:t>
            </a:r>
            <a:r>
              <a:rPr kumimoji="0" lang="pl-PL" sz="20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all</a:t>
            </a:r>
            <a:r>
              <a:rPr kumimoji="0" lang="pl-PL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 EU </a:t>
            </a:r>
            <a:r>
              <a:rPr kumimoji="0" lang="pl-PL" sz="20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governments</a:t>
            </a:r>
            <a:r>
              <a:rPr kumimoji="0" lang="pl-PL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 and </a:t>
            </a:r>
            <a:r>
              <a:rPr kumimoji="0" lang="pl-PL" sz="20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verified</a:t>
            </a:r>
            <a:r>
              <a:rPr kumimoji="0" lang="pl-PL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 by solid and independent </a:t>
            </a:r>
            <a:r>
              <a:rPr kumimoji="0" lang="pl-PL" sz="20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certification</a:t>
            </a:r>
            <a:r>
              <a:rPr kumimoji="0" lang="pl-PL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 </a:t>
            </a:r>
            <a:r>
              <a:rPr kumimoji="0" lang="pl-PL" sz="20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process</a:t>
            </a:r>
            <a:r>
              <a:rPr kumimoji="0" lang="pl-PL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. </a:t>
            </a:r>
          </a:p>
        </p:txBody>
      </p:sp>
      <p:pic>
        <p:nvPicPr>
          <p:cNvPr id="6" name="ecolabel-logo-big.png" descr="ecolabel-logo-big.png">
            <a:extLst>
              <a:ext uri="{FF2B5EF4-FFF2-40B4-BE49-F238E27FC236}">
                <a16:creationId xmlns:a16="http://schemas.microsoft.com/office/drawing/2014/main" xmlns="" id="{6F046207-6739-4E62-A95D-4A490E3E6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7724" y="3936878"/>
            <a:ext cx="1831396" cy="1831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WK01_PD_388x314_1c.jpg" descr="WK01_PD_388x314_1c.jpg">
            <a:extLst>
              <a:ext uri="{FF2B5EF4-FFF2-40B4-BE49-F238E27FC236}">
                <a16:creationId xmlns:a16="http://schemas.microsoft.com/office/drawing/2014/main" xmlns="" id="{0AC7E2AA-7C7A-4C20-B93C-EC863E784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0166" y="1560010"/>
            <a:ext cx="2166512" cy="1483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Znalezione obrazy dla zapytania cradle to cradle">
            <a:extLst>
              <a:ext uri="{FF2B5EF4-FFF2-40B4-BE49-F238E27FC236}">
                <a16:creationId xmlns:a16="http://schemas.microsoft.com/office/drawing/2014/main" xmlns="" id="{10495505-72E0-4A02-9A25-1C004823E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18" y="6481244"/>
            <a:ext cx="1701608" cy="1701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94BB44A5-A3AB-4885-AEC7-91AC84DC8A5A}"/>
              </a:ext>
            </a:extLst>
          </p:cNvPr>
          <p:cNvSpPr txBox="1"/>
          <p:nvPr/>
        </p:nvSpPr>
        <p:spPr>
          <a:xfrm>
            <a:off x="3990680" y="6297198"/>
            <a:ext cx="8294716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pl-PL" sz="2000" b="1" dirty="0" err="1">
                <a:latin typeface="Avenir LT Pro 45 Book" panose="020B0502020203020204" pitchFamily="34" charset="0"/>
              </a:rPr>
              <a:t>Cradle</a:t>
            </a:r>
            <a:r>
              <a:rPr lang="pl-PL" sz="2000" b="1" dirty="0">
                <a:latin typeface="Avenir LT Pro 45 Book" panose="020B0502020203020204" pitchFamily="34" charset="0"/>
              </a:rPr>
              <a:t> to </a:t>
            </a:r>
            <a:r>
              <a:rPr lang="pl-PL" sz="2000" b="1" dirty="0" err="1">
                <a:latin typeface="Avenir LT Pro 45 Book" panose="020B0502020203020204" pitchFamily="34" charset="0"/>
              </a:rPr>
              <a:t>cradle</a:t>
            </a:r>
            <a:r>
              <a:rPr lang="pl-PL" sz="2000" b="1" dirty="0">
                <a:latin typeface="Avenir LT Pro 45 Book" panose="020B0502020203020204" pitchFamily="34" charset="0"/>
              </a:rPr>
              <a:t> </a:t>
            </a:r>
            <a:r>
              <a:rPr lang="pl-PL" sz="2000" dirty="0">
                <a:latin typeface="Avenir LT Pro 45 Book" panose="020B0502020203020204" pitchFamily="34" charset="0"/>
              </a:rPr>
              <a:t>- the </a:t>
            </a:r>
            <a:r>
              <a:rPr lang="pl-PL" sz="2000" dirty="0" err="1">
                <a:latin typeface="Avenir LT Pro 45 Book" panose="020B0502020203020204" pitchFamily="34" charset="0"/>
              </a:rPr>
              <a:t>certification</a:t>
            </a:r>
            <a:r>
              <a:rPr lang="pl-PL" sz="2000" dirty="0">
                <a:latin typeface="Avenir LT Pro 45 Book" panose="020B0502020203020204" pitchFamily="34" charset="0"/>
              </a:rPr>
              <a:t>  „from </a:t>
            </a:r>
            <a:r>
              <a:rPr lang="pl-PL" sz="2000" dirty="0" err="1">
                <a:latin typeface="Avenir LT Pro 45 Book" panose="020B0502020203020204" pitchFamily="34" charset="0"/>
              </a:rPr>
              <a:t>cradle</a:t>
            </a:r>
            <a:r>
              <a:rPr lang="pl-PL" sz="2000" dirty="0">
                <a:latin typeface="Avenir LT Pro 45 Book" panose="020B0502020203020204" pitchFamily="34" charset="0"/>
              </a:rPr>
              <a:t> to </a:t>
            </a:r>
            <a:r>
              <a:rPr lang="pl-PL" sz="2000" dirty="0" err="1">
                <a:latin typeface="Avenir LT Pro 45 Book" panose="020B0502020203020204" pitchFamily="34" charset="0"/>
              </a:rPr>
              <a:t>cradle</a:t>
            </a:r>
            <a:r>
              <a:rPr lang="pl-PL" sz="2000" dirty="0">
                <a:latin typeface="Avenir LT Pro 45 Book" panose="020B0502020203020204" pitchFamily="34" charset="0"/>
              </a:rPr>
              <a:t>” </a:t>
            </a:r>
            <a:r>
              <a:rPr lang="pl-PL" sz="2000" dirty="0" err="1">
                <a:latin typeface="Avenir LT Pro 45 Book" panose="020B0502020203020204" pitchFamily="34" charset="0"/>
              </a:rPr>
              <a:t>means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that</a:t>
            </a:r>
            <a:r>
              <a:rPr lang="pl-PL" sz="2000" dirty="0">
                <a:latin typeface="Avenir LT Pro 45 Book" panose="020B0502020203020204" pitchFamily="34" charset="0"/>
              </a:rPr>
              <a:t> products </a:t>
            </a:r>
            <a:r>
              <a:rPr lang="pl-PL" sz="2000" dirty="0" err="1">
                <a:latin typeface="Avenir LT Pro 45 Book" panose="020B0502020203020204" pitchFamily="34" charset="0"/>
              </a:rPr>
              <a:t>are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created</a:t>
            </a:r>
            <a:r>
              <a:rPr lang="pl-PL" sz="2000" dirty="0">
                <a:latin typeface="Avenir LT Pro 45 Book" panose="020B0502020203020204" pitchFamily="34" charset="0"/>
              </a:rPr>
              <a:t> with the </a:t>
            </a:r>
            <a:r>
              <a:rPr lang="pl-PL" sz="2000" dirty="0" err="1">
                <a:latin typeface="Avenir LT Pro 45 Book" panose="020B0502020203020204" pitchFamily="34" charset="0"/>
              </a:rPr>
              <a:t>consideration</a:t>
            </a:r>
            <a:r>
              <a:rPr lang="pl-PL" sz="2000" dirty="0">
                <a:latin typeface="Avenir LT Pro 45 Book" panose="020B0502020203020204" pitchFamily="34" charset="0"/>
              </a:rPr>
              <a:t> of recycling </a:t>
            </a:r>
            <a:r>
              <a:rPr lang="pl-PL" sz="2000" dirty="0" err="1">
                <a:latin typeface="Avenir LT Pro 45 Book" panose="020B0502020203020204" pitchFamily="34" charset="0"/>
              </a:rPr>
              <a:t>while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using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industrial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processes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that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minimalize</a:t>
            </a:r>
            <a:r>
              <a:rPr lang="pl-PL" sz="2000" dirty="0">
                <a:latin typeface="Avenir LT Pro 45 Book" panose="020B0502020203020204" pitchFamily="34" charset="0"/>
              </a:rPr>
              <a:t> the </a:t>
            </a:r>
            <a:r>
              <a:rPr lang="pl-PL" sz="2000" dirty="0" err="1">
                <a:latin typeface="Avenir LT Pro 45 Book" panose="020B0502020203020204" pitchFamily="34" charset="0"/>
              </a:rPr>
              <a:t>water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usage</a:t>
            </a:r>
            <a:r>
              <a:rPr lang="pl-PL" sz="2000" dirty="0">
                <a:latin typeface="Avenir LT Pro 45 Book" panose="020B0502020203020204" pitchFamily="34" charset="0"/>
              </a:rPr>
              <a:t>,  </a:t>
            </a:r>
            <a:r>
              <a:rPr lang="pl-PL" sz="2000" dirty="0" err="1">
                <a:latin typeface="Avenir LT Pro 45 Book" panose="020B0502020203020204" pitchFamily="34" charset="0"/>
              </a:rPr>
              <a:t>making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use</a:t>
            </a:r>
            <a:r>
              <a:rPr lang="pl-PL" sz="2000" dirty="0">
                <a:latin typeface="Avenir LT Pro 45 Book" panose="020B0502020203020204" pitchFamily="34" charset="0"/>
              </a:rPr>
              <a:t> of the </a:t>
            </a:r>
            <a:r>
              <a:rPr lang="pl-PL" sz="2000" dirty="0" err="1">
                <a:latin typeface="Avenir LT Pro 45 Book" panose="020B0502020203020204" pitchFamily="34" charset="0"/>
              </a:rPr>
              <a:t>strategy</a:t>
            </a:r>
            <a:r>
              <a:rPr lang="pl-PL" sz="2000" dirty="0">
                <a:latin typeface="Avenir LT Pro 45 Book" panose="020B0502020203020204" pitchFamily="34" charset="0"/>
              </a:rPr>
              <a:t> of </a:t>
            </a:r>
            <a:r>
              <a:rPr lang="pl-PL" sz="2000" dirty="0" err="1">
                <a:latin typeface="Avenir LT Pro 45 Book" panose="020B0502020203020204" pitchFamily="34" charset="0"/>
              </a:rPr>
              <a:t>applying</a:t>
            </a:r>
            <a:r>
              <a:rPr lang="pl-PL" sz="2000" dirty="0">
                <a:latin typeface="Avenir LT Pro 45 Book" panose="020B0502020203020204" pitchFamily="34" charset="0"/>
              </a:rPr>
              <a:t>  </a:t>
            </a:r>
            <a:r>
              <a:rPr lang="pl-PL" sz="2000" dirty="0" err="1">
                <a:latin typeface="Avenir LT Pro 45 Book" panose="020B0502020203020204" pitchFamily="34" charset="0"/>
              </a:rPr>
              <a:t>renewable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energy</a:t>
            </a:r>
            <a:r>
              <a:rPr lang="pl-PL" sz="2000" dirty="0">
                <a:latin typeface="Avenir LT Pro 45 Book" panose="020B0502020203020204" pitchFamily="34" charset="0"/>
              </a:rPr>
              <a:t>, and </a:t>
            </a:r>
            <a:r>
              <a:rPr lang="pl-PL" sz="2000" dirty="0" err="1">
                <a:latin typeface="Avenir LT Pro 45 Book" panose="020B0502020203020204" pitchFamily="34" charset="0"/>
              </a:rPr>
              <a:t>taking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into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consideration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social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responsibility</a:t>
            </a:r>
            <a:r>
              <a:rPr lang="pl-PL" sz="2000" dirty="0">
                <a:latin typeface="Avenir LT Pro 45 Book" panose="020B0502020203020204" pitchFamily="34" charset="0"/>
              </a:rPr>
              <a:t>. </a:t>
            </a:r>
            <a:br>
              <a:rPr lang="pl-PL" sz="2000" dirty="0">
                <a:latin typeface="Avenir LT Pro 45 Book" panose="020B0502020203020204" pitchFamily="34" charset="0"/>
              </a:rPr>
            </a:br>
            <a:endParaRPr kumimoji="0" lang="pl-PL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LT Pro 45 Book" panose="020B0502020203020204" pitchFamily="34" charset="0"/>
              <a:sym typeface="Helvetica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F11BD427-5F0D-4768-99E6-E598C168B171}"/>
              </a:ext>
            </a:extLst>
          </p:cNvPr>
          <p:cNvSpPr txBox="1"/>
          <p:nvPr/>
        </p:nvSpPr>
        <p:spPr>
          <a:xfrm>
            <a:off x="3990680" y="1324770"/>
            <a:ext cx="8294716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pl-PL" sz="2000" b="1" dirty="0" err="1">
                <a:latin typeface="Avenir LT Pro 45 Book" panose="020B0502020203020204" pitchFamily="34" charset="0"/>
              </a:rPr>
              <a:t>Oeko</a:t>
            </a:r>
            <a:r>
              <a:rPr lang="pl-PL" sz="2000" b="1" dirty="0">
                <a:latin typeface="Avenir LT Pro 45 Book" panose="020B0502020203020204" pitchFamily="34" charset="0"/>
              </a:rPr>
              <a:t>-Tex Standard 100</a:t>
            </a:r>
            <a:endParaRPr lang="pl-PL" sz="2000" dirty="0">
              <a:latin typeface="Avenir LT Pro 45 Book" panose="020B0502020203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pl-PL" sz="2000" dirty="0">
                <a:latin typeface="Avenir LT Pro 45 Book" panose="020B0502020203020204" pitchFamily="34" charset="0"/>
              </a:rPr>
              <a:t>The </a:t>
            </a:r>
            <a:r>
              <a:rPr lang="pl-PL" sz="2000" dirty="0" err="1">
                <a:latin typeface="Avenir LT Pro 45 Book" panose="020B0502020203020204" pitchFamily="34" charset="0"/>
              </a:rPr>
              <a:t>reserved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brand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name</a:t>
            </a:r>
            <a:r>
              <a:rPr lang="pl-PL" sz="2000" dirty="0">
                <a:latin typeface="Avenir LT Pro 45 Book" panose="020B0502020203020204" pitchFamily="34" charset="0"/>
              </a:rPr>
              <a:t>, the </a:t>
            </a:r>
            <a:r>
              <a:rPr lang="pl-PL" sz="2000" dirty="0" err="1">
                <a:latin typeface="Avenir LT Pro 45 Book" panose="020B0502020203020204" pitchFamily="34" charset="0"/>
              </a:rPr>
              <a:t>certification</a:t>
            </a:r>
            <a:r>
              <a:rPr lang="pl-PL" sz="2000" dirty="0">
                <a:latin typeface="Avenir LT Pro 45 Book" panose="020B0502020203020204" pitchFamily="34" charset="0"/>
              </a:rPr>
              <a:t> for </a:t>
            </a:r>
            <a:r>
              <a:rPr lang="pl-PL" sz="2000" dirty="0" err="1">
                <a:latin typeface="Avenir LT Pro 45 Book" panose="020B0502020203020204" pitchFamily="34" charset="0"/>
              </a:rPr>
              <a:t>textile</a:t>
            </a:r>
            <a:r>
              <a:rPr lang="pl-PL" sz="2000" dirty="0">
                <a:latin typeface="Avenir LT Pro 45 Book" panose="020B0502020203020204" pitchFamily="34" charset="0"/>
              </a:rPr>
              <a:t> products.  </a:t>
            </a:r>
          </a:p>
          <a:p>
            <a:pPr algn="l">
              <a:lnSpc>
                <a:spcPct val="150000"/>
              </a:lnSpc>
            </a:pPr>
            <a:r>
              <a:rPr lang="pl-PL" sz="2000" dirty="0">
                <a:latin typeface="Avenir LT Pro 45 Book" panose="020B0502020203020204" pitchFamily="34" charset="0"/>
              </a:rPr>
              <a:t>The </a:t>
            </a:r>
            <a:r>
              <a:rPr lang="pl-PL" sz="2000" dirty="0" err="1">
                <a:latin typeface="Avenir LT Pro 45 Book" panose="020B0502020203020204" pitchFamily="34" charset="0"/>
              </a:rPr>
              <a:t>cetificate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is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awarded</a:t>
            </a:r>
            <a:r>
              <a:rPr lang="pl-PL" sz="2000" dirty="0">
                <a:latin typeface="Avenir LT Pro 45 Book" panose="020B0502020203020204" pitchFamily="34" charset="0"/>
              </a:rPr>
              <a:t> by International </a:t>
            </a:r>
            <a:r>
              <a:rPr lang="pl-PL" sz="2000" dirty="0" err="1">
                <a:latin typeface="Avenir LT Pro 45 Book" panose="020B0502020203020204" pitchFamily="34" charset="0"/>
              </a:rPr>
              <a:t>Association</a:t>
            </a:r>
            <a:r>
              <a:rPr lang="pl-PL" sz="2000" dirty="0">
                <a:latin typeface="Avenir LT Pro 45 Book" panose="020B0502020203020204" pitchFamily="34" charset="0"/>
              </a:rPr>
              <a:t> of </a:t>
            </a:r>
            <a:r>
              <a:rPr lang="pl-PL" sz="2000" dirty="0" err="1">
                <a:latin typeface="Avenir LT Pro 45 Book" panose="020B0502020203020204" pitchFamily="34" charset="0"/>
              </a:rPr>
              <a:t>Research</a:t>
            </a:r>
            <a:r>
              <a:rPr lang="pl-PL" sz="2000" dirty="0">
                <a:latin typeface="Avenir LT Pro 45 Book" panose="020B0502020203020204" pitchFamily="34" charset="0"/>
              </a:rPr>
              <a:t> and </a:t>
            </a:r>
            <a:r>
              <a:rPr lang="pl-PL" sz="2000" dirty="0" err="1">
                <a:latin typeface="Avenir LT Pro 45 Book" panose="020B0502020203020204" pitchFamily="34" charset="0"/>
              </a:rPr>
              <a:t>Testing</a:t>
            </a:r>
            <a:r>
              <a:rPr lang="pl-PL" sz="2000" dirty="0">
                <a:latin typeface="Avenir LT Pro 45 Book" panose="020B0502020203020204" pitchFamily="34" charset="0"/>
              </a:rPr>
              <a:t> in the field of </a:t>
            </a:r>
            <a:r>
              <a:rPr lang="pl-PL" sz="2000" dirty="0" err="1">
                <a:latin typeface="Avenir LT Pro 45 Book" panose="020B0502020203020204" pitchFamily="34" charset="0"/>
              </a:rPr>
              <a:t>Textile</a:t>
            </a:r>
            <a:r>
              <a:rPr lang="pl-PL" sz="2000" dirty="0">
                <a:latin typeface="Avenir LT Pro 45 Book" panose="020B0502020203020204" pitchFamily="34" charset="0"/>
              </a:rPr>
              <a:t> and </a:t>
            </a:r>
            <a:r>
              <a:rPr lang="pl-PL" sz="2000" dirty="0" err="1">
                <a:latin typeface="Avenir LT Pro 45 Book" panose="020B0502020203020204" pitchFamily="34" charset="0"/>
              </a:rPr>
              <a:t>Leather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Ecology</a:t>
            </a:r>
            <a:r>
              <a:rPr lang="pl-PL" sz="2000" dirty="0">
                <a:latin typeface="Avenir LT Pro 45 Book" panose="020B0502020203020204" pitchFamily="34" charset="0"/>
              </a:rPr>
              <a:t>. It </a:t>
            </a:r>
            <a:r>
              <a:rPr lang="pl-PL" sz="2000" dirty="0" err="1">
                <a:latin typeface="Avenir LT Pro 45 Book" panose="020B0502020203020204" pitchFamily="34" charset="0"/>
              </a:rPr>
              <a:t>ensures</a:t>
            </a:r>
            <a:r>
              <a:rPr lang="pl-PL" sz="2000" dirty="0">
                <a:latin typeface="Avenir LT Pro 45 Book" panose="020B0502020203020204" pitchFamily="34" charset="0"/>
              </a:rPr>
              <a:t> the </a:t>
            </a:r>
            <a:r>
              <a:rPr lang="pl-PL" sz="2000" dirty="0" err="1">
                <a:latin typeface="Avenir LT Pro 45 Book" panose="020B0502020203020204" pitchFamily="34" charset="0"/>
              </a:rPr>
              <a:t>safety</a:t>
            </a:r>
            <a:r>
              <a:rPr lang="pl-PL" sz="2000" dirty="0">
                <a:latin typeface="Avenir LT Pro 45 Book" panose="020B0502020203020204" pitchFamily="34" charset="0"/>
              </a:rPr>
              <a:t> of </a:t>
            </a:r>
            <a:r>
              <a:rPr lang="pl-PL" sz="2000" dirty="0" err="1">
                <a:latin typeface="Avenir LT Pro 45 Book" panose="020B0502020203020204" pitchFamily="34" charset="0"/>
              </a:rPr>
              <a:t>textile</a:t>
            </a:r>
            <a:r>
              <a:rPr lang="pl-PL" sz="2000" dirty="0">
                <a:latin typeface="Avenir LT Pro 45 Book" panose="020B0502020203020204" pitchFamily="34" charset="0"/>
              </a:rPr>
              <a:t> products for a </a:t>
            </a:r>
            <a:r>
              <a:rPr lang="pl-PL" sz="2000" dirty="0" err="1">
                <a:latin typeface="Avenir LT Pro 45 Book" panose="020B0502020203020204" pitchFamily="34" charset="0"/>
              </a:rPr>
              <a:t>human</a:t>
            </a:r>
            <a:r>
              <a:rPr lang="pl-PL" sz="2000" dirty="0">
                <a:latin typeface="Avenir LT Pro 45 Book" panose="020B0502020203020204" pitchFamily="34" charset="0"/>
              </a:rPr>
              <a:t> </a:t>
            </a:r>
            <a:r>
              <a:rPr lang="pl-PL" sz="2000" dirty="0" err="1">
                <a:latin typeface="Avenir LT Pro 45 Book" panose="020B0502020203020204" pitchFamily="34" charset="0"/>
              </a:rPr>
              <a:t>being</a:t>
            </a:r>
            <a:r>
              <a:rPr lang="pl-PL" sz="2000" dirty="0">
                <a:latin typeface="Avenir LT Pro 45 Book" panose="020B0502020203020204" pitchFamily="34" charset="0"/>
              </a:rPr>
              <a:t> and the environment.  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E798BC60-5D94-4A05-A0DE-C85A768F4594}"/>
              </a:ext>
            </a:extLst>
          </p:cNvPr>
          <p:cNvSpPr/>
          <p:nvPr/>
        </p:nvSpPr>
        <p:spPr>
          <a:xfrm>
            <a:off x="3209672" y="700130"/>
            <a:ext cx="6585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Avenir LT Pro 45 Book" panose="020B0502020203020204" pitchFamily="34" charset="0"/>
              </a:rPr>
              <a:t>The </a:t>
            </a:r>
            <a:r>
              <a:rPr lang="pl-PL" sz="2400" dirty="0" err="1">
                <a:latin typeface="Avenir LT Pro 45 Book" panose="020B0502020203020204" pitchFamily="34" charset="0"/>
              </a:rPr>
              <a:t>textile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label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marking</a:t>
            </a:r>
            <a:r>
              <a:rPr lang="pl-PL" sz="2400" dirty="0">
                <a:latin typeface="Avenir LT Pro 45 Book" panose="020B0502020203020204" pitchFamily="34" charset="0"/>
              </a:rPr>
              <a:t>, </a:t>
            </a:r>
            <a:r>
              <a:rPr lang="pl-PL" sz="2400" dirty="0" err="1">
                <a:latin typeface="Avenir LT Pro 45 Book" panose="020B0502020203020204" pitchFamily="34" charset="0"/>
              </a:rPr>
              <a:t>proving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its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sustainlability</a:t>
            </a:r>
            <a:r>
              <a:rPr lang="pl-PL" sz="2400" dirty="0">
                <a:latin typeface="Avenir LT Pro 45 Book" panose="020B0502020203020204" pitchFamily="34" charset="0"/>
              </a:rPr>
              <a:t>.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EF1ECE70-5650-42E1-9EA4-7DA2E5665E46}"/>
              </a:ext>
            </a:extLst>
          </p:cNvPr>
          <p:cNvSpPr/>
          <p:nvPr/>
        </p:nvSpPr>
        <p:spPr>
          <a:xfrm>
            <a:off x="662282" y="8981702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</p:spTree>
    <p:extLst>
      <p:ext uri="{BB962C8B-B14F-4D97-AF65-F5344CB8AC3E}">
        <p14:creationId xmlns:p14="http://schemas.microsoft.com/office/powerpoint/2010/main" val="420649272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361"/>
          <p:cNvSpPr txBox="1"/>
          <p:nvPr/>
        </p:nvSpPr>
        <p:spPr>
          <a:xfrm>
            <a:off x="975401" y="771824"/>
            <a:ext cx="102657" cy="930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40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lvl1pPr>
          </a:lstStyle>
          <a:p>
            <a:endParaRPr dirty="0"/>
          </a:p>
        </p:txBody>
      </p:sp>
      <p:pic>
        <p:nvPicPr>
          <p:cNvPr id="444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Shape 363"/>
          <p:cNvSpPr txBox="1"/>
          <p:nvPr/>
        </p:nvSpPr>
        <p:spPr>
          <a:xfrm>
            <a:off x="3459481" y="1112520"/>
            <a:ext cx="8431822" cy="737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buSzPct val="80000"/>
              <a:defRPr sz="22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>
                <a:latin typeface="Avenir LT Pro 45 Book" panose="020B0502020203020204" pitchFamily="34" charset="0"/>
              </a:rPr>
              <a:t>The </a:t>
            </a:r>
            <a:r>
              <a:rPr lang="pl-PL" sz="2400" dirty="0" err="1">
                <a:latin typeface="Avenir LT Pro 45 Book" panose="020B0502020203020204" pitchFamily="34" charset="0"/>
              </a:rPr>
              <a:t>contract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textiles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marked</a:t>
            </a:r>
            <a:r>
              <a:rPr sz="2400" dirty="0">
                <a:latin typeface="Avenir LT Pro 45 Book" panose="020B0502020203020204" pitchFamily="34" charset="0"/>
              </a:rPr>
              <a:t> </a:t>
            </a:r>
            <a:r>
              <a:rPr sz="2400" b="1" dirty="0" err="1">
                <a:latin typeface="Avenir LT Pro 45 Book" panose="020B0502020203020204" pitchFamily="34" charset="0"/>
                <a:ea typeface="Avenir LT Pro 85 Heavy"/>
                <a:cs typeface="Avenir LT Pro 85 Heavy"/>
                <a:sym typeface="Avenir LT Pro 85 Heavy"/>
              </a:rPr>
              <a:t>Oeko-Tex</a:t>
            </a:r>
            <a:r>
              <a:rPr sz="2400" b="1" dirty="0">
                <a:latin typeface="Avenir LT Pro 45 Book" panose="020B0502020203020204" pitchFamily="34" charset="0"/>
                <a:ea typeface="Avenir LT Pro 85 Heavy"/>
                <a:cs typeface="Avenir LT Pro 85 Heavy"/>
                <a:sym typeface="Avenir LT Pro 85 Heavy"/>
              </a:rPr>
              <a:t> Standard</a:t>
            </a:r>
            <a:r>
              <a:rPr sz="2400" dirty="0">
                <a:latin typeface="Avenir LT Pro 45 Book" panose="020B0502020203020204" pitchFamily="34" charset="0"/>
              </a:rPr>
              <a:t>: </a:t>
            </a:r>
          </a:p>
          <a:p>
            <a:pPr algn="l">
              <a:lnSpc>
                <a:spcPct val="150000"/>
              </a:lnSpc>
              <a:defRPr sz="22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sz="2400" dirty="0">
                <a:latin typeface="Avenir LT Pro 45 Book" panose="020B0502020203020204" pitchFamily="34" charset="0"/>
              </a:rPr>
              <a:t>- Medley</a:t>
            </a:r>
            <a:r>
              <a:rPr lang="pl-PL" sz="2400" dirty="0">
                <a:latin typeface="Avenir LT Pro 45 Book" panose="020B0502020203020204" pitchFamily="34" charset="0"/>
              </a:rPr>
              <a:t> (Gabriel)</a:t>
            </a:r>
            <a:endParaRPr sz="2400" dirty="0">
              <a:latin typeface="Avenir LT Pro 45 Book" panose="020B0502020203020204" pitchFamily="34" charset="0"/>
            </a:endParaRPr>
          </a:p>
          <a:p>
            <a:pPr algn="l">
              <a:lnSpc>
                <a:spcPct val="150000"/>
              </a:lnSpc>
              <a:defRPr sz="22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sz="2400" dirty="0">
                <a:latin typeface="Avenir LT Pro 45 Book" panose="020B0502020203020204" pitchFamily="34" charset="0"/>
              </a:rPr>
              <a:t>- Step &amp; Step </a:t>
            </a:r>
            <a:r>
              <a:rPr sz="2400" dirty="0" err="1">
                <a:latin typeface="Avenir LT Pro 45 Book" panose="020B0502020203020204" pitchFamily="34" charset="0"/>
              </a:rPr>
              <a:t>Melange</a:t>
            </a:r>
            <a:r>
              <a:rPr lang="pl-PL" sz="2400" dirty="0">
                <a:latin typeface="Avenir LT Pro 45 Book" panose="020B0502020203020204" pitchFamily="34" charset="0"/>
              </a:rPr>
              <a:t> (Gabriel)</a:t>
            </a:r>
            <a:br>
              <a:rPr lang="pl-PL" sz="2400" dirty="0">
                <a:latin typeface="Avenir LT Pro 45 Book" panose="020B0502020203020204" pitchFamily="34" charset="0"/>
              </a:rPr>
            </a:br>
            <a:r>
              <a:rPr lang="pl-PL" sz="2400" dirty="0">
                <a:latin typeface="Avenir LT Pro 45 Book" panose="020B0502020203020204" pitchFamily="34" charset="0"/>
              </a:rPr>
              <a:t>- Harper (</a:t>
            </a:r>
            <a:r>
              <a:rPr lang="pl-PL" sz="2400" dirty="0" err="1">
                <a:latin typeface="Avenir LT Pro 45 Book" panose="020B0502020203020204" pitchFamily="34" charset="0"/>
              </a:rPr>
              <a:t>Svensson</a:t>
            </a:r>
            <a:r>
              <a:rPr lang="pl-PL" sz="2400" dirty="0">
                <a:latin typeface="Avenir LT Pro 45 Book" panose="020B0502020203020204" pitchFamily="34" charset="0"/>
              </a:rPr>
              <a:t>) </a:t>
            </a:r>
          </a:p>
          <a:p>
            <a:pPr algn="l">
              <a:lnSpc>
                <a:spcPct val="150000"/>
              </a:lnSpc>
              <a:defRPr sz="22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endParaRPr lang="pl-PL" sz="2400" dirty="0">
              <a:latin typeface="Avenir LT Pro 45 Book" panose="020B0502020203020204" pitchFamily="34" charset="0"/>
            </a:endParaRPr>
          </a:p>
          <a:p>
            <a:pPr algn="l">
              <a:lnSpc>
                <a:spcPct val="150000"/>
              </a:lnSpc>
              <a:defRPr sz="22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endParaRPr sz="2400" dirty="0">
              <a:latin typeface="Avenir LT Pro 45 Book" panose="020B0502020203020204" pitchFamily="34" charset="0"/>
            </a:endParaRPr>
          </a:p>
          <a:p>
            <a:pPr algn="l">
              <a:lnSpc>
                <a:spcPct val="150000"/>
              </a:lnSpc>
              <a:buSzPct val="80000"/>
              <a:defRPr sz="22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>
                <a:latin typeface="Avenir LT Pro 45 Book" panose="020B0502020203020204" pitchFamily="34" charset="0"/>
              </a:rPr>
              <a:t>The </a:t>
            </a:r>
            <a:r>
              <a:rPr lang="pl-PL" sz="2400" dirty="0" err="1">
                <a:latin typeface="Avenir LT Pro 45 Book" panose="020B0502020203020204" pitchFamily="34" charset="0"/>
              </a:rPr>
              <a:t>contract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textiles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marked</a:t>
            </a:r>
            <a:r>
              <a:rPr sz="2400" dirty="0">
                <a:latin typeface="Avenir LT Pro 45 Book" panose="020B0502020203020204" pitchFamily="34" charset="0"/>
              </a:rPr>
              <a:t> </a:t>
            </a:r>
            <a:r>
              <a:rPr sz="2400" b="1" dirty="0">
                <a:latin typeface="Avenir LT Pro 45 Book" panose="020B0502020203020204" pitchFamily="34" charset="0"/>
                <a:ea typeface="Avenir LT Pro 85 Heavy"/>
                <a:cs typeface="Avenir LT Pro 85 Heavy"/>
                <a:sym typeface="Avenir LT Pro 85 Heavy"/>
              </a:rPr>
              <a:t>Ecolabel</a:t>
            </a:r>
            <a:r>
              <a:rPr sz="2400" dirty="0">
                <a:latin typeface="Avenir LT Pro 45 Book" panose="020B0502020203020204" pitchFamily="34" charset="0"/>
              </a:rPr>
              <a:t>:</a:t>
            </a:r>
          </a:p>
          <a:p>
            <a:pPr algn="l">
              <a:lnSpc>
                <a:spcPct val="150000"/>
              </a:lnSpc>
              <a:defRPr sz="22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sz="2400" dirty="0">
                <a:latin typeface="Avenir LT Pro 45 Book" panose="020B0502020203020204" pitchFamily="34" charset="0"/>
              </a:rPr>
              <a:t>- Remix 2</a:t>
            </a:r>
            <a:r>
              <a:rPr lang="pl-PL" sz="2400" dirty="0">
                <a:latin typeface="Avenir LT Pro 45 Book" panose="020B0502020203020204" pitchFamily="34" charset="0"/>
              </a:rPr>
              <a:t> (</a:t>
            </a:r>
            <a:r>
              <a:rPr lang="pl-PL" sz="2400" dirty="0" err="1">
                <a:latin typeface="Avenir LT Pro 45 Book" panose="020B0502020203020204" pitchFamily="34" charset="0"/>
              </a:rPr>
              <a:t>Kvadrat</a:t>
            </a:r>
            <a:r>
              <a:rPr lang="pl-PL" sz="2400" dirty="0">
                <a:latin typeface="Avenir LT Pro 45 Book" panose="020B0502020203020204" pitchFamily="34" charset="0"/>
              </a:rPr>
              <a:t>) </a:t>
            </a:r>
            <a:br>
              <a:rPr lang="pl-PL" sz="2400" dirty="0">
                <a:latin typeface="Avenir LT Pro 45 Book" panose="020B0502020203020204" pitchFamily="34" charset="0"/>
              </a:rPr>
            </a:br>
            <a:r>
              <a:rPr lang="pl-PL" sz="2400" dirty="0">
                <a:latin typeface="Avenir LT Pro 45 Book" panose="020B0502020203020204" pitchFamily="34" charset="0"/>
              </a:rPr>
              <a:t>- </a:t>
            </a:r>
            <a:r>
              <a:rPr lang="pl-PL" sz="2400" dirty="0" err="1">
                <a:latin typeface="Avenir LT Pro 45 Book" panose="020B0502020203020204" pitchFamily="34" charset="0"/>
              </a:rPr>
              <a:t>Hallingdal</a:t>
            </a:r>
            <a:r>
              <a:rPr lang="pl-PL" sz="2400" dirty="0">
                <a:latin typeface="Avenir LT Pro 45 Book" panose="020B0502020203020204" pitchFamily="34" charset="0"/>
              </a:rPr>
              <a:t> 65 (</a:t>
            </a:r>
            <a:r>
              <a:rPr lang="pl-PL" sz="2400" dirty="0" err="1">
                <a:latin typeface="Avenir LT Pro 45 Book" panose="020B0502020203020204" pitchFamily="34" charset="0"/>
              </a:rPr>
              <a:t>Kvadrat</a:t>
            </a:r>
            <a:r>
              <a:rPr lang="pl-PL" sz="2400" dirty="0">
                <a:latin typeface="Avenir LT Pro 45 Book" panose="020B0502020203020204" pitchFamily="34" charset="0"/>
              </a:rPr>
              <a:t>) </a:t>
            </a:r>
            <a:endParaRPr sz="2400" dirty="0">
              <a:latin typeface="Avenir LT Pro 45 Book" panose="020B0502020203020204" pitchFamily="34" charset="0"/>
            </a:endParaRPr>
          </a:p>
          <a:p>
            <a:pPr algn="l">
              <a:lnSpc>
                <a:spcPct val="150000"/>
              </a:lnSpc>
              <a:defRPr sz="22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sz="2400" dirty="0">
                <a:latin typeface="Avenir LT Pro 45 Book" panose="020B0502020203020204" pitchFamily="34" charset="0"/>
              </a:rPr>
              <a:t>- Step &amp; Step </a:t>
            </a:r>
            <a:r>
              <a:rPr sz="2400" dirty="0" err="1">
                <a:latin typeface="Avenir LT Pro 45 Book" panose="020B0502020203020204" pitchFamily="34" charset="0"/>
              </a:rPr>
              <a:t>Melange</a:t>
            </a:r>
            <a:r>
              <a:rPr lang="pl-PL" sz="2400" dirty="0">
                <a:latin typeface="Avenir LT Pro 45 Book" panose="020B0502020203020204" pitchFamily="34" charset="0"/>
              </a:rPr>
              <a:t> (Gabriel)</a:t>
            </a:r>
            <a:br>
              <a:rPr lang="pl-PL" sz="2400" dirty="0">
                <a:latin typeface="Avenir LT Pro 45 Book" panose="020B0502020203020204" pitchFamily="34" charset="0"/>
              </a:rPr>
            </a:br>
            <a:r>
              <a:rPr sz="2400" dirty="0">
                <a:latin typeface="Avenir LT Pro 45 Book" panose="020B0502020203020204" pitchFamily="34" charset="0"/>
              </a:rPr>
              <a:t>- Blazer</a:t>
            </a:r>
            <a:r>
              <a:rPr lang="pl-PL" sz="2400" dirty="0">
                <a:latin typeface="Avenir LT Pro 45 Book" panose="020B0502020203020204" pitchFamily="34" charset="0"/>
              </a:rPr>
              <a:t> (</a:t>
            </a:r>
            <a:r>
              <a:rPr lang="pl-PL" sz="2400" dirty="0" err="1">
                <a:latin typeface="Avenir LT Pro 45 Book" panose="020B0502020203020204" pitchFamily="34" charset="0"/>
              </a:rPr>
              <a:t>Camira</a:t>
            </a:r>
            <a:r>
              <a:rPr lang="pl-PL" sz="2400" dirty="0">
                <a:latin typeface="Avenir LT Pro 45 Book" panose="020B0502020203020204" pitchFamily="34" charset="0"/>
              </a:rPr>
              <a:t>)</a:t>
            </a:r>
          </a:p>
          <a:p>
            <a:pPr algn="l">
              <a:lnSpc>
                <a:spcPct val="150000"/>
              </a:lnSpc>
              <a:defRPr sz="22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>
                <a:latin typeface="Avenir LT Pro 45 Book" panose="020B0502020203020204" pitchFamily="34" charset="0"/>
              </a:rPr>
              <a:t>- </a:t>
            </a:r>
            <a:r>
              <a:rPr lang="pl-PL" sz="2400" dirty="0" err="1">
                <a:latin typeface="Avenir LT Pro 45 Book" panose="020B0502020203020204" pitchFamily="34" charset="0"/>
              </a:rPr>
              <a:t>Main</a:t>
            </a:r>
            <a:r>
              <a:rPr lang="pl-PL" sz="2400" dirty="0">
                <a:latin typeface="Avenir LT Pro 45 Book" panose="020B0502020203020204" pitchFamily="34" charset="0"/>
              </a:rPr>
              <a:t> Line </a:t>
            </a:r>
            <a:r>
              <a:rPr lang="pl-PL" sz="2400" dirty="0" err="1">
                <a:latin typeface="Avenir LT Pro 45 Book" panose="020B0502020203020204" pitchFamily="34" charset="0"/>
              </a:rPr>
              <a:t>Flax</a:t>
            </a:r>
            <a:r>
              <a:rPr lang="pl-PL" sz="2400" dirty="0">
                <a:latin typeface="Avenir LT Pro 45 Book" panose="020B0502020203020204" pitchFamily="34" charset="0"/>
              </a:rPr>
              <a:t> (</a:t>
            </a:r>
            <a:r>
              <a:rPr lang="pl-PL" sz="2400" dirty="0" err="1">
                <a:latin typeface="Avenir LT Pro 45 Book" panose="020B0502020203020204" pitchFamily="34" charset="0"/>
              </a:rPr>
              <a:t>Camira</a:t>
            </a:r>
            <a:r>
              <a:rPr lang="pl-PL" sz="2400" dirty="0">
                <a:latin typeface="Avenir LT Pro 45 Book" panose="020B0502020203020204" pitchFamily="34" charset="0"/>
              </a:rPr>
              <a:t>)</a:t>
            </a:r>
            <a:br>
              <a:rPr lang="pl-PL" sz="2400" dirty="0">
                <a:latin typeface="Avenir LT Pro 45 Book" panose="020B0502020203020204" pitchFamily="34" charset="0"/>
              </a:rPr>
            </a:br>
            <a:r>
              <a:rPr lang="pl-PL" sz="2400" dirty="0">
                <a:latin typeface="Avenir LT Pro 45 Book" panose="020B0502020203020204" pitchFamily="34" charset="0"/>
              </a:rPr>
              <a:t>- </a:t>
            </a:r>
            <a:r>
              <a:rPr lang="pl-PL" sz="2400" dirty="0" err="1">
                <a:latin typeface="Avenir LT Pro 45 Book" panose="020B0502020203020204" pitchFamily="34" charset="0"/>
              </a:rPr>
              <a:t>Patina</a:t>
            </a:r>
            <a:r>
              <a:rPr lang="pl-PL" sz="2400" dirty="0">
                <a:latin typeface="Avenir LT Pro 45 Book" panose="020B0502020203020204" pitchFamily="34" charset="0"/>
              </a:rPr>
              <a:t> (</a:t>
            </a:r>
            <a:r>
              <a:rPr lang="pl-PL" sz="2400" dirty="0" err="1">
                <a:latin typeface="Avenir LT Pro 45 Book" panose="020B0502020203020204" pitchFamily="34" charset="0"/>
              </a:rPr>
              <a:t>Camira</a:t>
            </a:r>
            <a:r>
              <a:rPr lang="pl-PL" sz="2400" dirty="0">
                <a:latin typeface="Avenir LT Pro 45 Book" panose="020B0502020203020204" pitchFamily="34" charset="0"/>
              </a:rPr>
              <a:t>)</a:t>
            </a:r>
            <a:endParaRPr sz="2400" dirty="0">
              <a:latin typeface="Avenir LT Pro 45 Book" panose="020B0502020203020204" pitchFamily="34" charset="0"/>
            </a:endParaRPr>
          </a:p>
        </p:txBody>
      </p:sp>
      <p:pic>
        <p:nvPicPr>
          <p:cNvPr id="446" name="WK01_PD_388x314_1c.jpg" descr="WK01_PD_388x314_1c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8928" y="1702335"/>
            <a:ext cx="2039646" cy="1396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7" name="ecolabel-logo-big.png" descr="ecolabel-logo-bi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4469" y="4654287"/>
            <a:ext cx="1617704" cy="1617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DB398CDC-1AD7-4716-BC8D-BF82C7114E95}"/>
              </a:ext>
            </a:extLst>
          </p:cNvPr>
          <p:cNvSpPr/>
          <p:nvPr/>
        </p:nvSpPr>
        <p:spPr>
          <a:xfrm>
            <a:off x="676809" y="8981702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385FB21A-BBA2-4A9C-8B1D-1E46520C93B5}"/>
              </a:ext>
            </a:extLst>
          </p:cNvPr>
          <p:cNvSpPr/>
          <p:nvPr/>
        </p:nvSpPr>
        <p:spPr>
          <a:xfrm>
            <a:off x="743551" y="8953328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10" name="image42.tif" descr="image42.tif">
            <a:extLst>
              <a:ext uri="{FF2B5EF4-FFF2-40B4-BE49-F238E27FC236}">
                <a16:creationId xmlns:a16="http://schemas.microsoft.com/office/drawing/2014/main" xmlns="" id="{28F98D67-8863-4677-9F5B-7DED35F6A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38639" y="527750"/>
            <a:ext cx="1409360" cy="32154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ED502902-28D8-43C0-83C7-52A951849E0A}"/>
              </a:ext>
            </a:extLst>
          </p:cNvPr>
          <p:cNvSpPr txBox="1"/>
          <p:nvPr/>
        </p:nvSpPr>
        <p:spPr>
          <a:xfrm>
            <a:off x="1388553" y="411510"/>
            <a:ext cx="11148066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endParaRPr lang="pl-PL" sz="2400" dirty="0">
              <a:latin typeface="Avenir LT Pro 45 Book" panose="020B0502020203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400" dirty="0" err="1">
                <a:latin typeface="Avenir LT Pro 45 Book" panose="020B0502020203020204" pitchFamily="34" charset="0"/>
              </a:rPr>
              <a:t>Pioneers</a:t>
            </a:r>
            <a:r>
              <a:rPr lang="pl-PL" sz="2400" dirty="0">
                <a:latin typeface="Avenir LT Pro 45 Book" panose="020B0502020203020204" pitchFamily="34" charset="0"/>
              </a:rPr>
              <a:t> of </a:t>
            </a:r>
            <a:r>
              <a:rPr lang="pl-PL" sz="2400" dirty="0" err="1">
                <a:latin typeface="Avenir LT Pro 45 Book" panose="020B0502020203020204" pitchFamily="34" charset="0"/>
              </a:rPr>
              <a:t>sustainable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textile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industry</a:t>
            </a:r>
            <a:r>
              <a:rPr lang="pl-PL" sz="2400" dirty="0">
                <a:latin typeface="Avenir LT Pro 45 Book" panose="020B0502020203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pl-PL" sz="2400" dirty="0" err="1">
                <a:latin typeface="Avenir LT Pro 45 Book" panose="020B0502020203020204" pitchFamily="34" charset="0"/>
              </a:rPr>
              <a:t>Designing</a:t>
            </a:r>
            <a:r>
              <a:rPr lang="pl-PL" sz="2400" dirty="0">
                <a:latin typeface="Avenir LT Pro 45 Book" panose="020B0502020203020204" pitchFamily="34" charset="0"/>
              </a:rPr>
              <a:t> products </a:t>
            </a:r>
            <a:r>
              <a:rPr lang="pl-PL" sz="2400" dirty="0" err="1">
                <a:latin typeface="Avenir LT Pro 45 Book" panose="020B0502020203020204" pitchFamily="34" charset="0"/>
              </a:rPr>
              <a:t>that</a:t>
            </a:r>
            <a:r>
              <a:rPr lang="pl-PL" sz="2400" dirty="0">
                <a:latin typeface="Avenir LT Pro 45 Book" panose="020B0502020203020204" pitchFamily="34" charset="0"/>
              </a:rPr>
              <a:t> do not </a:t>
            </a:r>
            <a:r>
              <a:rPr lang="pl-PL" sz="2400" dirty="0" err="1">
                <a:latin typeface="Avenir LT Pro 45 Book" panose="020B0502020203020204" pitchFamily="34" charset="0"/>
              </a:rPr>
              <a:t>impact</a:t>
            </a:r>
            <a:r>
              <a:rPr lang="pl-PL" sz="2400" dirty="0">
                <a:latin typeface="Avenir LT Pro 45 Book" panose="020B0502020203020204" pitchFamily="34" charset="0"/>
              </a:rPr>
              <a:t> the environment, 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latin typeface="Avenir LT Pro 45 Book" panose="020B0502020203020204" pitchFamily="34" charset="0"/>
              </a:rPr>
              <a:t>the </a:t>
            </a:r>
            <a:r>
              <a:rPr lang="pl-PL" sz="2400" dirty="0" err="1">
                <a:latin typeface="Avenir LT Pro 45 Book" panose="020B0502020203020204" pitchFamily="34" charset="0"/>
              </a:rPr>
              <a:t>integrated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supply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chain</a:t>
            </a:r>
            <a:r>
              <a:rPr lang="pl-PL" sz="2400" dirty="0">
                <a:latin typeface="Avenir LT Pro 45 Book" panose="020B0502020203020204" pitchFamily="34" charset="0"/>
              </a:rPr>
              <a:t>, the </a:t>
            </a:r>
            <a:r>
              <a:rPr lang="pl-PL" sz="2400" dirty="0" err="1">
                <a:latin typeface="Avenir LT Pro 45 Book" panose="020B0502020203020204" pitchFamily="34" charset="0"/>
              </a:rPr>
              <a:t>effective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managing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resources</a:t>
            </a:r>
            <a:r>
              <a:rPr lang="pl-PL" sz="2400" dirty="0">
                <a:latin typeface="Avenir LT Pro 45 Book" panose="020B0502020203020204" pitchFamily="34" charset="0"/>
              </a:rPr>
              <a:t>, </a:t>
            </a:r>
            <a:r>
              <a:rPr lang="pl-PL" sz="2400" dirty="0" err="1">
                <a:latin typeface="Avenir LT Pro 45 Book" panose="020B0502020203020204" pitchFamily="34" charset="0"/>
              </a:rPr>
              <a:t>human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beings</a:t>
            </a:r>
            <a:r>
              <a:rPr lang="pl-PL" sz="2400" dirty="0">
                <a:latin typeface="Avenir LT Pro 45 Book" panose="020B0502020203020204" pitchFamily="34" charset="0"/>
              </a:rPr>
              <a:t> development and CSR</a:t>
            </a:r>
            <a:br>
              <a:rPr lang="pl-PL" sz="2400" dirty="0">
                <a:latin typeface="Avenir LT Pro 45 Book" panose="020B0502020203020204" pitchFamily="34" charset="0"/>
              </a:rPr>
            </a:br>
            <a:endParaRPr lang="pl-PL" sz="2400" dirty="0">
              <a:latin typeface="Avenir LT Pro 45 Book" panose="020B0502020203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B59B42AA-4D98-461D-9BAD-0705E9B30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804" y="3400309"/>
            <a:ext cx="7397563" cy="595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5848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DBD20846-A812-4FDB-AD4E-07D79E1CC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66" y="1884114"/>
            <a:ext cx="3340034" cy="3392443"/>
          </a:xfrm>
          <a:prstGeom prst="rect">
            <a:avLst/>
          </a:prstGeom>
        </p:spPr>
      </p:pic>
      <p:pic>
        <p:nvPicPr>
          <p:cNvPr id="215" name="image1.jpeg" descr="image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385FB21A-BBA2-4A9C-8B1D-1E46520C93B5}"/>
              </a:ext>
            </a:extLst>
          </p:cNvPr>
          <p:cNvSpPr/>
          <p:nvPr/>
        </p:nvSpPr>
        <p:spPr>
          <a:xfrm>
            <a:off x="606391" y="8973798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6" name="image43.tif" descr="image43.tif">
            <a:extLst>
              <a:ext uri="{FF2B5EF4-FFF2-40B4-BE49-F238E27FC236}">
                <a16:creationId xmlns:a16="http://schemas.microsoft.com/office/drawing/2014/main" xmlns="" id="{3005C29D-1EB1-4B0D-B369-BB42DDCC3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97720" y="645008"/>
            <a:ext cx="1409360" cy="26958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F4FBEBB5-1260-4887-B28D-66AEEAB998AA}"/>
              </a:ext>
            </a:extLst>
          </p:cNvPr>
          <p:cNvSpPr/>
          <p:nvPr/>
        </p:nvSpPr>
        <p:spPr>
          <a:xfrm>
            <a:off x="1584311" y="1017564"/>
            <a:ext cx="11245537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pl-PL" sz="2400" dirty="0">
                <a:latin typeface="Avenir LT Pro 45 Book" panose="020B0502020203020204" pitchFamily="34" charset="0"/>
              </a:rPr>
              <a:t>       The </a:t>
            </a:r>
            <a:r>
              <a:rPr lang="pl-PL" sz="2400" dirty="0" err="1">
                <a:latin typeface="Avenir LT Pro 45 Book" panose="020B0502020203020204" pitchFamily="34" charset="0"/>
              </a:rPr>
              <a:t>sustainable</a:t>
            </a:r>
            <a:r>
              <a:rPr lang="pl-PL" sz="2400" dirty="0">
                <a:latin typeface="Avenir LT Pro 45 Book" panose="020B0502020203020204" pitchFamily="34" charset="0"/>
              </a:rPr>
              <a:t> development, </a:t>
            </a:r>
            <a:r>
              <a:rPr lang="pl-PL" sz="2400" dirty="0" err="1">
                <a:latin typeface="Avenir LT Pro 45 Book" panose="020B0502020203020204" pitchFamily="34" charset="0"/>
              </a:rPr>
              <a:t>responsibility</a:t>
            </a:r>
            <a:r>
              <a:rPr lang="pl-PL" sz="2400" dirty="0">
                <a:latin typeface="Avenir LT Pro 45 Book" panose="020B0502020203020204" pitchFamily="34" charset="0"/>
              </a:rPr>
              <a:t>, </a:t>
            </a:r>
            <a:r>
              <a:rPr lang="pl-PL" sz="2400" dirty="0" err="1">
                <a:latin typeface="Avenir LT Pro 45 Book" panose="020B0502020203020204" pitchFamily="34" charset="0"/>
              </a:rPr>
              <a:t>respect</a:t>
            </a:r>
            <a:r>
              <a:rPr lang="pl-PL" sz="2400" dirty="0">
                <a:latin typeface="Avenir LT Pro 45 Book" panose="020B0502020203020204" pitchFamily="34" charset="0"/>
              </a:rPr>
              <a:t> for the environment.  </a:t>
            </a:r>
            <a:endParaRPr lang="pl-PL" sz="24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A2215C7D-58FF-400B-8AD4-1E4EF50F9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884114"/>
            <a:ext cx="3470443" cy="3418076"/>
          </a:xfrm>
          <a:prstGeom prst="rect">
            <a:avLst/>
          </a:prstGeom>
        </p:spPr>
      </p:pic>
      <p:pic>
        <p:nvPicPr>
          <p:cNvPr id="3074" name="Picture 2" descr="Beautiful fabric design. 88% New Zealand wool. Dynamic, multi-coloured design. Intriguing colour blends. Graphic structure. Richly textured. Superior comfort. Easy to use for upholstery. Perfect match for all types of materials. 100,000 Martindale. No heavy metals. Oeko-Tex certified. EU Ecolabel. Meet MÃ¶belfakta requirements #wool #fabric #gabrielfabrics #breezefusionbygabriel #graphicstructure #newcolours #fabricdesign #textile #textiledesign #upholsteryfabric #contract #office">
            <a:extLst>
              <a:ext uri="{FF2B5EF4-FFF2-40B4-BE49-F238E27FC236}">
                <a16:creationId xmlns:a16="http://schemas.microsoft.com/office/drawing/2014/main" xmlns="" id="{738DA6BC-DF7D-4484-BB75-26C87EEF5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688" y="5276557"/>
            <a:ext cx="6809992" cy="345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25657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940267FC-26F2-4D34-96B3-D4FA0864E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025" y="1076917"/>
            <a:ext cx="10954750" cy="7401327"/>
          </a:xfrm>
          <a:prstGeom prst="rect">
            <a:avLst/>
          </a:prstGeom>
        </p:spPr>
      </p:pic>
      <p:pic>
        <p:nvPicPr>
          <p:cNvPr id="215" name="image1.jpeg" descr="image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385FB21A-BBA2-4A9C-8B1D-1E46520C93B5}"/>
              </a:ext>
            </a:extLst>
          </p:cNvPr>
          <p:cNvSpPr/>
          <p:nvPr/>
        </p:nvSpPr>
        <p:spPr>
          <a:xfrm>
            <a:off x="663353" y="8859858"/>
            <a:ext cx="22653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  <a:p>
            <a:endParaRPr lang="pl-PL" sz="2000" dirty="0">
              <a:solidFill>
                <a:srgbClr val="006600"/>
              </a:solidFill>
              <a:latin typeface="Avenir LT Pro 45 Book" panose="020B0502020203020204" pitchFamily="34" charset="0"/>
            </a:endParaRPr>
          </a:p>
        </p:txBody>
      </p:sp>
      <p:pic>
        <p:nvPicPr>
          <p:cNvPr id="6" name="image43.tif" descr="image43.tif">
            <a:extLst>
              <a:ext uri="{FF2B5EF4-FFF2-40B4-BE49-F238E27FC236}">
                <a16:creationId xmlns:a16="http://schemas.microsoft.com/office/drawing/2014/main" xmlns="" id="{3005C29D-1EB1-4B0D-B369-BB42DDCC3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97720" y="449078"/>
            <a:ext cx="1409360" cy="26958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F4FBEBB5-1260-4887-B28D-66AEEAB998AA}"/>
              </a:ext>
            </a:extLst>
          </p:cNvPr>
          <p:cNvSpPr/>
          <p:nvPr/>
        </p:nvSpPr>
        <p:spPr>
          <a:xfrm>
            <a:off x="1597915" y="2460019"/>
            <a:ext cx="3769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2800" dirty="0">
                <a:latin typeface="Avenir LT Pro 45 Book" panose="020B0502020203020204" pitchFamily="34" charset="0"/>
              </a:rPr>
              <a:t>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66980075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385FB21A-BBA2-4A9C-8B1D-1E46520C93B5}"/>
              </a:ext>
            </a:extLst>
          </p:cNvPr>
          <p:cNvSpPr/>
          <p:nvPr/>
        </p:nvSpPr>
        <p:spPr>
          <a:xfrm>
            <a:off x="642989" y="8899110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9" name="image40.tif" descr="image40.tif">
            <a:extLst>
              <a:ext uri="{FF2B5EF4-FFF2-40B4-BE49-F238E27FC236}">
                <a16:creationId xmlns:a16="http://schemas.microsoft.com/office/drawing/2014/main" xmlns="" id="{633CBA99-CDFD-4A1E-85AA-E975B4053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7720" y="194860"/>
            <a:ext cx="1409360" cy="105702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AE960A60-45DE-4F62-9643-2D39D2D2E21B}"/>
              </a:ext>
            </a:extLst>
          </p:cNvPr>
          <p:cNvSpPr/>
          <p:nvPr/>
        </p:nvSpPr>
        <p:spPr>
          <a:xfrm>
            <a:off x="1280159" y="1051520"/>
            <a:ext cx="11226061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latin typeface="Avenir LT Pro 45 Book" panose="020B0502020203020204" pitchFamily="34" charset="0"/>
              </a:rPr>
              <a:t>The </a:t>
            </a:r>
            <a:r>
              <a:rPr lang="pl-PL" sz="2400" dirty="0" err="1">
                <a:latin typeface="Avenir LT Pro 45 Book" panose="020B0502020203020204" pitchFamily="34" charset="0"/>
              </a:rPr>
              <a:t>attentiveness</a:t>
            </a:r>
            <a:r>
              <a:rPr lang="pl-PL" sz="2400" dirty="0">
                <a:latin typeface="Avenir LT Pro 45 Book" panose="020B0502020203020204" pitchFamily="34" charset="0"/>
              </a:rPr>
              <a:t>, </a:t>
            </a:r>
            <a:r>
              <a:rPr lang="pl-PL" sz="2400" dirty="0" err="1">
                <a:latin typeface="Avenir LT Pro 45 Book" panose="020B0502020203020204" pitchFamily="34" charset="0"/>
              </a:rPr>
              <a:t>sustainability</a:t>
            </a:r>
            <a:r>
              <a:rPr lang="pl-PL" sz="2400" dirty="0">
                <a:latin typeface="Avenir LT Pro 45 Book" panose="020B0502020203020204" pitchFamily="34" charset="0"/>
              </a:rPr>
              <a:t>, </a:t>
            </a:r>
            <a:r>
              <a:rPr lang="pl-PL" sz="2400" dirty="0" err="1">
                <a:latin typeface="Avenir LT Pro 45 Book" panose="020B0502020203020204" pitchFamily="34" charset="0"/>
              </a:rPr>
              <a:t>pursuit</a:t>
            </a:r>
            <a:r>
              <a:rPr lang="pl-PL" sz="2400" dirty="0">
                <a:latin typeface="Avenir LT Pro 45 Book" panose="020B0502020203020204" pitchFamily="34" charset="0"/>
              </a:rPr>
              <a:t> of </a:t>
            </a:r>
            <a:r>
              <a:rPr lang="pl-PL" sz="2400" dirty="0" err="1">
                <a:latin typeface="Avenir LT Pro 45 Book" panose="020B0502020203020204" pitchFamily="34" charset="0"/>
              </a:rPr>
              <a:t>reaching</a:t>
            </a:r>
            <a:r>
              <a:rPr lang="pl-PL" sz="2400" dirty="0">
                <a:latin typeface="Avenir LT Pro 45 Book" panose="020B0502020203020204" pitchFamily="34" charset="0"/>
              </a:rPr>
              <a:t> the </a:t>
            </a:r>
            <a:r>
              <a:rPr lang="pl-PL" sz="2400" dirty="0" err="1">
                <a:latin typeface="Avenir LT Pro 45 Book" panose="020B0502020203020204" pitchFamily="34" charset="0"/>
              </a:rPr>
              <a:t>optimal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equilibrium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between</a:t>
            </a:r>
            <a:endParaRPr lang="pl-PL" sz="2400" dirty="0">
              <a:latin typeface="Avenir LT Pro 45 Book" panose="020B0502020203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400" dirty="0">
                <a:latin typeface="Avenir LT Pro 45 Book" panose="020B0502020203020204" pitchFamily="34" charset="0"/>
              </a:rPr>
              <a:t>the environment </a:t>
            </a:r>
            <a:r>
              <a:rPr lang="pl-PL" sz="2400" dirty="0" err="1">
                <a:latin typeface="Avenir LT Pro 45 Book" panose="020B0502020203020204" pitchFamily="34" charset="0"/>
              </a:rPr>
              <a:t>protection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issues</a:t>
            </a:r>
            <a:r>
              <a:rPr lang="pl-PL" sz="2400" dirty="0">
                <a:latin typeface="Avenir LT Pro 45 Book" panose="020B0502020203020204" pitchFamily="34" charset="0"/>
              </a:rPr>
              <a:t>,  </a:t>
            </a:r>
            <a:r>
              <a:rPr lang="pl-PL" sz="2400" dirty="0" err="1">
                <a:latin typeface="Avenir LT Pro 45 Book" panose="020B0502020203020204" pitchFamily="34" charset="0"/>
              </a:rPr>
              <a:t>precise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quality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standards</a:t>
            </a:r>
            <a:r>
              <a:rPr lang="pl-PL" sz="2400" dirty="0">
                <a:latin typeface="Avenir LT Pro 45 Book" panose="020B0502020203020204" pitchFamily="34" charset="0"/>
              </a:rPr>
              <a:t>, and </a:t>
            </a:r>
            <a:r>
              <a:rPr lang="pl-PL" sz="2400" dirty="0" err="1">
                <a:latin typeface="Avenir LT Pro 45 Book" panose="020B0502020203020204" pitchFamily="34" charset="0"/>
              </a:rPr>
              <a:t>social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responsibility</a:t>
            </a:r>
            <a:r>
              <a:rPr lang="pl-PL" sz="2400" dirty="0">
                <a:latin typeface="Avenir LT Pro 45 Book" panose="020B0502020203020204" pitchFamily="34" charset="0"/>
              </a:rPr>
              <a:t>. </a:t>
            </a:r>
          </a:p>
        </p:txBody>
      </p:sp>
      <p:pic>
        <p:nvPicPr>
          <p:cNvPr id="6" name="Picture 2" descr="https://kvadrat.dk/media/image-section/image-id/medium/dsc1464-crop.jpg">
            <a:extLst>
              <a:ext uri="{FF2B5EF4-FFF2-40B4-BE49-F238E27FC236}">
                <a16:creationId xmlns:a16="http://schemas.microsoft.com/office/drawing/2014/main" xmlns="" id="{02110EB6-E5F6-47FD-AA38-69F5E14B6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978" y="2964949"/>
            <a:ext cx="7982844" cy="550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10338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964224" y="2027039"/>
            <a:ext cx="10265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0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pPr>
            <a:endParaRPr dirty="0"/>
          </a:p>
        </p:txBody>
      </p:sp>
      <p:pic>
        <p:nvPicPr>
          <p:cNvPr id="12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0" name="Picture 6" descr="https://www.noti.pl/media/tms/catalog2/categories/category2/732x446_true_5444b3b1863c9onas_1.jpg">
            <a:extLst>
              <a:ext uri="{FF2B5EF4-FFF2-40B4-BE49-F238E27FC236}">
                <a16:creationId xmlns:a16="http://schemas.microsoft.com/office/drawing/2014/main" xmlns="" id="{B8D30BF2-4ECE-40AD-97A1-2FF6896C5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189" y="1299691"/>
            <a:ext cx="10991517" cy="669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D9FFCFF4-E16A-4B90-85E5-B1454586C0A6}"/>
              </a:ext>
            </a:extLst>
          </p:cNvPr>
          <p:cNvSpPr/>
          <p:nvPr/>
        </p:nvSpPr>
        <p:spPr>
          <a:xfrm>
            <a:off x="4143190" y="8658536"/>
            <a:ext cx="4108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9242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385FB21A-BBA2-4A9C-8B1D-1E46520C93B5}"/>
              </a:ext>
            </a:extLst>
          </p:cNvPr>
          <p:cNvSpPr/>
          <p:nvPr/>
        </p:nvSpPr>
        <p:spPr>
          <a:xfrm>
            <a:off x="606391" y="8926312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5" name="image41.tif" descr="image41.tif">
            <a:extLst>
              <a:ext uri="{FF2B5EF4-FFF2-40B4-BE49-F238E27FC236}">
                <a16:creationId xmlns:a16="http://schemas.microsoft.com/office/drawing/2014/main" xmlns="" id="{FC01E84F-8BA1-4509-A82A-30597D243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9588" y="832000"/>
            <a:ext cx="1597333" cy="17304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4684C3F2-A196-4361-AD7C-189004115F21}"/>
              </a:ext>
            </a:extLst>
          </p:cNvPr>
          <p:cNvSpPr/>
          <p:nvPr/>
        </p:nvSpPr>
        <p:spPr>
          <a:xfrm>
            <a:off x="1436543" y="1270360"/>
            <a:ext cx="10633500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latin typeface="Avenir LT Pro 45 Book" panose="020B0502020203020204" pitchFamily="34" charset="0"/>
              </a:rPr>
              <a:t>The </a:t>
            </a:r>
            <a:r>
              <a:rPr lang="pl-PL" sz="2400" dirty="0" err="1">
                <a:latin typeface="Avenir LT Pro 45 Book" panose="020B0502020203020204" pitchFamily="34" charset="0"/>
              </a:rPr>
              <a:t>pioneer</a:t>
            </a:r>
            <a:r>
              <a:rPr lang="pl-PL" sz="2400" dirty="0">
                <a:latin typeface="Avenir LT Pro 45 Book" panose="020B0502020203020204" pitchFamily="34" charset="0"/>
              </a:rPr>
              <a:t> and </a:t>
            </a:r>
            <a:r>
              <a:rPr lang="pl-PL" sz="2400" dirty="0" err="1">
                <a:latin typeface="Avenir LT Pro 45 Book" panose="020B0502020203020204" pitchFamily="34" charset="0"/>
              </a:rPr>
              <a:t>world</a:t>
            </a:r>
            <a:r>
              <a:rPr lang="pl-PL" sz="2400" dirty="0">
                <a:latin typeface="Avenir LT Pro 45 Book" panose="020B0502020203020204" pitchFamily="34" charset="0"/>
              </a:rPr>
              <a:t> leader in the field of </a:t>
            </a:r>
            <a:r>
              <a:rPr lang="pl-PL" sz="2400" dirty="0" err="1">
                <a:latin typeface="Avenir LT Pro 45 Book" panose="020B0502020203020204" pitchFamily="34" charset="0"/>
              </a:rPr>
              <a:t>climate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control</a:t>
            </a:r>
            <a:r>
              <a:rPr lang="pl-PL" sz="2400" dirty="0">
                <a:latin typeface="Avenir LT Pro 45 Book" panose="020B0502020203020204" pitchFamily="34" charset="0"/>
              </a:rPr>
              <a:t> and </a:t>
            </a:r>
            <a:r>
              <a:rPr lang="pl-PL" sz="2400" dirty="0" err="1">
                <a:latin typeface="Avenir LT Pro 45 Book" panose="020B0502020203020204" pitchFamily="34" charset="0"/>
              </a:rPr>
              <a:t>energy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effectiveness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thanks</a:t>
            </a:r>
            <a:r>
              <a:rPr lang="pl-PL" sz="2400" dirty="0">
                <a:latin typeface="Avenir LT Pro 45 Book" panose="020B0502020203020204" pitchFamily="34" charset="0"/>
              </a:rPr>
              <a:t> to </a:t>
            </a:r>
            <a:r>
              <a:rPr lang="pl-PL" sz="2400" dirty="0" err="1">
                <a:latin typeface="Avenir LT Pro 45 Book" panose="020B0502020203020204" pitchFamily="34" charset="0"/>
              </a:rPr>
              <a:t>solutions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based</a:t>
            </a:r>
            <a:r>
              <a:rPr lang="pl-PL" sz="2400" dirty="0">
                <a:latin typeface="Avenir LT Pro 45 Book" panose="020B0502020203020204" pitchFamily="34" charset="0"/>
              </a:rPr>
              <a:t> on </a:t>
            </a:r>
            <a:r>
              <a:rPr lang="pl-PL" sz="2400" dirty="0" err="1">
                <a:latin typeface="Avenir LT Pro 45 Book" panose="020B0502020203020204" pitchFamily="34" charset="0"/>
              </a:rPr>
              <a:t>textiles</a:t>
            </a:r>
            <a:endParaRPr lang="pl-PL" sz="2400" dirty="0">
              <a:latin typeface="Avenir LT Pro 45 Book" panose="020B0502020203020204" pitchFamily="34" charset="0"/>
            </a:endParaRPr>
          </a:p>
          <a:p>
            <a:pPr>
              <a:lnSpc>
                <a:spcPct val="150000"/>
              </a:lnSpc>
            </a:pPr>
            <a:endParaRPr lang="pl-PL" sz="2400" dirty="0">
              <a:latin typeface="Avenir LT Pro 45 Book" panose="020B0502020203020204" pitchFamily="34" charset="0"/>
            </a:endParaRPr>
          </a:p>
        </p:txBody>
      </p:sp>
      <p:pic>
        <p:nvPicPr>
          <p:cNvPr id="3074" name="Picture 2" descr="Obraz moÅ¼e zawieraÄ: co najmniej jedna osoba">
            <a:extLst>
              <a:ext uri="{FF2B5EF4-FFF2-40B4-BE49-F238E27FC236}">
                <a16:creationId xmlns:a16="http://schemas.microsoft.com/office/drawing/2014/main" xmlns="" id="{9E0DBBEF-3460-4E18-9392-D2C688620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866" y="2978578"/>
            <a:ext cx="9444854" cy="493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83145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385FB21A-BBA2-4A9C-8B1D-1E46520C93B5}"/>
              </a:ext>
            </a:extLst>
          </p:cNvPr>
          <p:cNvSpPr/>
          <p:nvPr/>
        </p:nvSpPr>
        <p:spPr>
          <a:xfrm>
            <a:off x="728311" y="8981702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8" name="image49.tif" descr="image49.tif">
            <a:extLst>
              <a:ext uri="{FF2B5EF4-FFF2-40B4-BE49-F238E27FC236}">
                <a16:creationId xmlns:a16="http://schemas.microsoft.com/office/drawing/2014/main" xmlns="" id="{EE6B27D2-B467-4FB2-8BA7-47285CFDC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2487" y="715791"/>
            <a:ext cx="2039825" cy="69407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B82DF45F-D777-495A-858F-70D9DBBC36F2}"/>
              </a:ext>
            </a:extLst>
          </p:cNvPr>
          <p:cNvSpPr/>
          <p:nvPr/>
        </p:nvSpPr>
        <p:spPr>
          <a:xfrm>
            <a:off x="1249164" y="1514822"/>
            <a:ext cx="11080380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 err="1">
                <a:latin typeface="Avenir LT Pro 45 Book" panose="020B0502020203020204" pitchFamily="34" charset="0"/>
              </a:rPr>
              <a:t>Create</a:t>
            </a:r>
            <a:r>
              <a:rPr lang="pl-PL" sz="2400" dirty="0">
                <a:latin typeface="Avenir LT Pro 45 Book" panose="020B0502020203020204" pitchFamily="34" charset="0"/>
              </a:rPr>
              <a:t>, </a:t>
            </a:r>
            <a:r>
              <a:rPr lang="pl-PL" sz="2400" dirty="0" err="1">
                <a:latin typeface="Avenir LT Pro 45 Book" panose="020B0502020203020204" pitchFamily="34" charset="0"/>
              </a:rPr>
              <a:t>manufacure</a:t>
            </a:r>
            <a:r>
              <a:rPr lang="pl-PL" sz="2400" dirty="0">
                <a:latin typeface="Avenir LT Pro 45 Book" panose="020B0502020203020204" pitchFamily="34" charset="0"/>
              </a:rPr>
              <a:t> and </a:t>
            </a:r>
            <a:r>
              <a:rPr lang="pl-PL" sz="2400" dirty="0" err="1">
                <a:latin typeface="Avenir LT Pro 45 Book" panose="020B0502020203020204" pitchFamily="34" charset="0"/>
              </a:rPr>
              <a:t>distribute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flexible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composite</a:t>
            </a:r>
            <a:r>
              <a:rPr lang="pl-PL" sz="2400" dirty="0">
                <a:latin typeface="Avenir LT Pro 45 Book" panose="020B0502020203020204" pitchFamily="34" charset="0"/>
              </a:rPr>
              <a:t> materials, </a:t>
            </a:r>
            <a:r>
              <a:rPr lang="pl-PL" sz="2400" dirty="0" err="1">
                <a:latin typeface="Avenir LT Pro 45 Book" panose="020B0502020203020204" pitchFamily="34" charset="0"/>
              </a:rPr>
              <a:t>remaining</a:t>
            </a:r>
            <a:r>
              <a:rPr lang="pl-PL" sz="2400" dirty="0">
                <a:latin typeface="Avenir LT Pro 45 Book" panose="020B0502020203020204" pitchFamily="34" charset="0"/>
              </a:rPr>
              <a:t> the </a:t>
            </a:r>
            <a:r>
              <a:rPr lang="pl-PL" sz="2400" dirty="0" err="1">
                <a:latin typeface="Avenir LT Pro 45 Book" panose="020B0502020203020204" pitchFamily="34" charset="0"/>
              </a:rPr>
              <a:t>innovation</a:t>
            </a:r>
            <a:r>
              <a:rPr lang="pl-PL" sz="2400" dirty="0">
                <a:latin typeface="Avenir LT Pro 45 Book" panose="020B0502020203020204" pitchFamily="34" charset="0"/>
              </a:rPr>
              <a:t> leader. </a:t>
            </a:r>
            <a:r>
              <a:rPr lang="pl-PL" sz="2400" dirty="0" err="1">
                <a:latin typeface="Avenir LT Pro 45 Book" panose="020B0502020203020204" pitchFamily="34" charset="0"/>
              </a:rPr>
              <a:t>Support</a:t>
            </a:r>
            <a:r>
              <a:rPr lang="pl-PL" sz="2400" dirty="0">
                <a:latin typeface="Avenir LT Pro 45 Book" panose="020B0502020203020204" pitchFamily="34" charset="0"/>
              </a:rPr>
              <a:t> the </a:t>
            </a:r>
            <a:r>
              <a:rPr lang="pl-PL" sz="2400" dirty="0" err="1">
                <a:latin typeface="Avenir LT Pro 45 Book" panose="020B0502020203020204" pitchFamily="34" charset="0"/>
              </a:rPr>
              <a:t>ecological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construction</a:t>
            </a:r>
            <a:r>
              <a:rPr lang="pl-PL" sz="2400" dirty="0">
                <a:latin typeface="Avenir LT Pro 45 Book" panose="020B0502020203020204" pitchFamily="34" charset="0"/>
              </a:rPr>
              <a:t>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FE1278E-C280-4C42-894E-772816245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422" y="3788014"/>
            <a:ext cx="10060447" cy="372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6630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B79EC980-D940-4AB7-BCB2-8AA8E023AE9E}"/>
              </a:ext>
            </a:extLst>
          </p:cNvPr>
          <p:cNvSpPr/>
          <p:nvPr/>
        </p:nvSpPr>
        <p:spPr>
          <a:xfrm>
            <a:off x="714255" y="8781647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4923C9E-280D-4938-8708-795321F54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627" y="1438100"/>
            <a:ext cx="9839545" cy="65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4374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370"/>
          <p:cNvSpPr txBox="1"/>
          <p:nvPr/>
        </p:nvSpPr>
        <p:spPr>
          <a:xfrm>
            <a:off x="1499574" y="1498193"/>
            <a:ext cx="11102001" cy="60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buSzPct val="80000"/>
              <a:defRPr sz="22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endParaRPr sz="2400" dirty="0"/>
          </a:p>
        </p:txBody>
      </p:sp>
      <p:pic>
        <p:nvPicPr>
          <p:cNvPr id="453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66E7D9A4-7FB0-4378-8D13-A25F44C5A2E0}"/>
              </a:ext>
            </a:extLst>
          </p:cNvPr>
          <p:cNvSpPr/>
          <p:nvPr/>
        </p:nvSpPr>
        <p:spPr>
          <a:xfrm>
            <a:off x="646660" y="8975319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E211577-6C38-4144-92AB-8DCA4537F5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5762" y="-251448"/>
            <a:ext cx="7477125" cy="99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8160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368"/>
          <p:cNvSpPr txBox="1"/>
          <p:nvPr/>
        </p:nvSpPr>
        <p:spPr>
          <a:xfrm>
            <a:off x="1589221" y="1790002"/>
            <a:ext cx="1856277" cy="9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40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lvl1pPr>
          </a:lstStyle>
          <a:p>
            <a:endParaRPr dirty="0"/>
          </a:p>
        </p:txBody>
      </p:sp>
      <p:sp>
        <p:nvSpPr>
          <p:cNvPr id="452" name="Shape 370"/>
          <p:cNvSpPr txBox="1"/>
          <p:nvPr/>
        </p:nvSpPr>
        <p:spPr>
          <a:xfrm>
            <a:off x="1560032" y="2719559"/>
            <a:ext cx="11102001" cy="60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buSzPct val="80000"/>
              <a:defRPr sz="22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endParaRPr sz="2400" dirty="0"/>
          </a:p>
        </p:txBody>
      </p:sp>
      <p:pic>
        <p:nvPicPr>
          <p:cNvPr id="453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66E7D9A4-7FB0-4378-8D13-A25F44C5A2E0}"/>
              </a:ext>
            </a:extLst>
          </p:cNvPr>
          <p:cNvSpPr/>
          <p:nvPr/>
        </p:nvSpPr>
        <p:spPr>
          <a:xfrm>
            <a:off x="631420" y="8890832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309D06E-7C7F-443E-B0BF-5C2568A0B5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1930" y="-413386"/>
            <a:ext cx="7500939" cy="1000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0298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368"/>
          <p:cNvSpPr txBox="1"/>
          <p:nvPr/>
        </p:nvSpPr>
        <p:spPr>
          <a:xfrm>
            <a:off x="1589221" y="1790002"/>
            <a:ext cx="1856277" cy="9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40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lvl1pPr>
          </a:lstStyle>
          <a:p>
            <a:endParaRPr dirty="0"/>
          </a:p>
        </p:txBody>
      </p:sp>
      <p:sp>
        <p:nvSpPr>
          <p:cNvPr id="452" name="Shape 370"/>
          <p:cNvSpPr txBox="1"/>
          <p:nvPr/>
        </p:nvSpPr>
        <p:spPr>
          <a:xfrm>
            <a:off x="1560032" y="2719559"/>
            <a:ext cx="11102001" cy="60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buSzPct val="80000"/>
              <a:defRPr sz="22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endParaRPr sz="2400" dirty="0"/>
          </a:p>
        </p:txBody>
      </p:sp>
      <p:pic>
        <p:nvPicPr>
          <p:cNvPr id="453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66E7D9A4-7FB0-4378-8D13-A25F44C5A2E0}"/>
              </a:ext>
            </a:extLst>
          </p:cNvPr>
          <p:cNvSpPr/>
          <p:nvPr/>
        </p:nvSpPr>
        <p:spPr>
          <a:xfrm>
            <a:off x="707620" y="8885367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316C4E2-99D7-4B9D-BF3D-E264FFFB0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0019" y="-602615"/>
            <a:ext cx="7624762" cy="101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1760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AP_ambient_bar_MUS.jpg" descr="GAP_ambient_bar_MU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5545" y="1306310"/>
            <a:ext cx="10033710" cy="669803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B9BC3A0-73D5-4269-9C91-43E527D93C87}"/>
              </a:ext>
            </a:extLst>
          </p:cNvPr>
          <p:cNvSpPr txBox="1"/>
          <p:nvPr/>
        </p:nvSpPr>
        <p:spPr>
          <a:xfrm>
            <a:off x="670730" y="8981702"/>
            <a:ext cx="245347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</p:spTree>
    <p:extLst>
      <p:ext uri="{BB962C8B-B14F-4D97-AF65-F5344CB8AC3E}">
        <p14:creationId xmlns:p14="http://schemas.microsoft.com/office/powerpoint/2010/main" val="401111852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368"/>
          <p:cNvSpPr txBox="1"/>
          <p:nvPr/>
        </p:nvSpPr>
        <p:spPr>
          <a:xfrm>
            <a:off x="1454739" y="556311"/>
            <a:ext cx="102657" cy="930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40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lvl1pPr>
          </a:lstStyle>
          <a:p>
            <a:endParaRPr dirty="0"/>
          </a:p>
        </p:txBody>
      </p:sp>
      <p:sp>
        <p:nvSpPr>
          <p:cNvPr id="452" name="Shape 370"/>
          <p:cNvSpPr txBox="1"/>
          <p:nvPr/>
        </p:nvSpPr>
        <p:spPr>
          <a:xfrm>
            <a:off x="1506067" y="1187157"/>
            <a:ext cx="10104898" cy="59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buSzPct val="80000"/>
              <a:defRPr sz="22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/>
              <a:t>NOTI </a:t>
            </a:r>
            <a:r>
              <a:rPr lang="pl-PL" sz="2400" dirty="0" err="1"/>
              <a:t>recycle</a:t>
            </a:r>
            <a:r>
              <a:rPr lang="pl-PL" sz="2400" dirty="0"/>
              <a:t> </a:t>
            </a:r>
            <a:r>
              <a:rPr lang="pl-PL" sz="2400" dirty="0" err="1"/>
              <a:t>all</a:t>
            </a:r>
            <a:r>
              <a:rPr lang="pl-PL" sz="2400" dirty="0"/>
              <a:t> not </a:t>
            </a:r>
            <a:r>
              <a:rPr lang="pl-PL" sz="2400" dirty="0" err="1"/>
              <a:t>used</a:t>
            </a:r>
            <a:r>
              <a:rPr lang="pl-PL" sz="2400" dirty="0"/>
              <a:t>, in the </a:t>
            </a:r>
            <a:r>
              <a:rPr lang="pl-PL" sz="2400" dirty="0" err="1"/>
              <a:t>production</a:t>
            </a:r>
            <a:r>
              <a:rPr lang="pl-PL" sz="2400" dirty="0"/>
              <a:t> </a:t>
            </a:r>
            <a:r>
              <a:rPr lang="pl-PL" sz="2400" dirty="0" err="1"/>
              <a:t>process</a:t>
            </a:r>
            <a:r>
              <a:rPr lang="pl-PL" sz="2400" dirty="0"/>
              <a:t>,  </a:t>
            </a:r>
            <a:r>
              <a:rPr lang="pl-PL" sz="2400" dirty="0" err="1"/>
              <a:t>textile</a:t>
            </a:r>
            <a:r>
              <a:rPr lang="pl-PL" sz="2400" dirty="0"/>
              <a:t> </a:t>
            </a:r>
            <a:r>
              <a:rPr lang="pl-PL" sz="2400" dirty="0" err="1"/>
              <a:t>covers</a:t>
            </a:r>
            <a:r>
              <a:rPr lang="pl-PL" sz="2400" dirty="0"/>
              <a:t>. </a:t>
            </a:r>
            <a:endParaRPr sz="2400" dirty="0"/>
          </a:p>
        </p:txBody>
      </p:sp>
      <p:pic>
        <p:nvPicPr>
          <p:cNvPr id="453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D47DFDD-E73E-4778-9009-0337E23F8AB7}"/>
              </a:ext>
            </a:extLst>
          </p:cNvPr>
          <p:cNvSpPr/>
          <p:nvPr/>
        </p:nvSpPr>
        <p:spPr>
          <a:xfrm>
            <a:off x="654872" y="8846841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B477C19-7D42-4FB4-9C0A-6AE187C15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54" y="2758947"/>
            <a:ext cx="9429692" cy="530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2394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368"/>
          <p:cNvSpPr txBox="1"/>
          <p:nvPr/>
        </p:nvSpPr>
        <p:spPr>
          <a:xfrm>
            <a:off x="1454739" y="556311"/>
            <a:ext cx="102657" cy="930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40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lvl1pPr>
          </a:lstStyle>
          <a:p>
            <a:endParaRPr dirty="0"/>
          </a:p>
        </p:txBody>
      </p:sp>
      <p:sp>
        <p:nvSpPr>
          <p:cNvPr id="452" name="Shape 370"/>
          <p:cNvSpPr txBox="1"/>
          <p:nvPr/>
        </p:nvSpPr>
        <p:spPr>
          <a:xfrm>
            <a:off x="1079879" y="743372"/>
            <a:ext cx="10845042" cy="1153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buSzPct val="80000"/>
              <a:defRPr sz="22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 err="1"/>
              <a:t>Textile</a:t>
            </a:r>
            <a:r>
              <a:rPr lang="pl-PL" sz="2400" dirty="0"/>
              <a:t> </a:t>
            </a:r>
            <a:r>
              <a:rPr lang="pl-PL" sz="2400" dirty="0" err="1"/>
              <a:t>leftovers</a:t>
            </a:r>
            <a:r>
              <a:rPr lang="pl-PL" sz="2400" dirty="0"/>
              <a:t> </a:t>
            </a:r>
            <a:r>
              <a:rPr lang="pl-PL" sz="2400" dirty="0" err="1"/>
              <a:t>are</a:t>
            </a:r>
            <a:r>
              <a:rPr lang="pl-PL" sz="2400" dirty="0"/>
              <a:t> </a:t>
            </a:r>
            <a:r>
              <a:rPr lang="pl-PL" sz="2400" dirty="0" err="1"/>
              <a:t>used</a:t>
            </a:r>
            <a:r>
              <a:rPr lang="pl-PL" sz="2400" dirty="0"/>
              <a:t> in the </a:t>
            </a:r>
            <a:r>
              <a:rPr lang="pl-PL" sz="2400" dirty="0" err="1"/>
              <a:t>production</a:t>
            </a:r>
            <a:r>
              <a:rPr lang="pl-PL" sz="2400" dirty="0"/>
              <a:t> of NOTI marketing </a:t>
            </a:r>
            <a:r>
              <a:rPr lang="pl-PL" sz="2400" dirty="0" err="1"/>
              <a:t>kits</a:t>
            </a:r>
            <a:r>
              <a:rPr lang="pl-PL" sz="2400" dirty="0"/>
              <a:t> and </a:t>
            </a:r>
            <a:r>
              <a:rPr lang="pl-PL" sz="2400" dirty="0" err="1"/>
              <a:t>during</a:t>
            </a:r>
            <a:r>
              <a:rPr lang="pl-PL" sz="2400" dirty="0"/>
              <a:t> </a:t>
            </a:r>
            <a:r>
              <a:rPr lang="pl-PL" sz="2400" dirty="0" err="1"/>
              <a:t>creative</a:t>
            </a:r>
            <a:r>
              <a:rPr lang="pl-PL" sz="2400" dirty="0"/>
              <a:t> </a:t>
            </a:r>
            <a:r>
              <a:rPr lang="pl-PL" sz="2400" dirty="0" err="1"/>
              <a:t>workshops</a:t>
            </a:r>
            <a:r>
              <a:rPr lang="pl-PL" sz="2400" dirty="0"/>
              <a:t>  </a:t>
            </a:r>
            <a:r>
              <a:rPr lang="pl-PL" sz="2400" dirty="0" err="1"/>
              <a:t>while</a:t>
            </a:r>
            <a:r>
              <a:rPr lang="pl-PL" sz="2400" dirty="0"/>
              <a:t> </a:t>
            </a:r>
            <a:r>
              <a:rPr lang="pl-PL" sz="2400" dirty="0" err="1"/>
              <a:t>cooperating</a:t>
            </a:r>
            <a:r>
              <a:rPr lang="pl-PL" sz="2400" dirty="0"/>
              <a:t> with Fine </a:t>
            </a:r>
            <a:r>
              <a:rPr lang="pl-PL" sz="2400" dirty="0" err="1"/>
              <a:t>Arts</a:t>
            </a:r>
            <a:r>
              <a:rPr lang="pl-PL" sz="2400" dirty="0"/>
              <a:t> </a:t>
            </a:r>
            <a:r>
              <a:rPr lang="pl-PL" sz="2400" dirty="0" err="1"/>
              <a:t>Academies</a:t>
            </a:r>
            <a:r>
              <a:rPr lang="pl-PL" sz="2400" dirty="0"/>
              <a:t>. </a:t>
            </a:r>
            <a:endParaRPr sz="2400" dirty="0"/>
          </a:p>
        </p:txBody>
      </p:sp>
      <p:pic>
        <p:nvPicPr>
          <p:cNvPr id="453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D47DFDD-E73E-4778-9009-0337E23F8AB7}"/>
              </a:ext>
            </a:extLst>
          </p:cNvPr>
          <p:cNvSpPr/>
          <p:nvPr/>
        </p:nvSpPr>
        <p:spPr>
          <a:xfrm>
            <a:off x="669648" y="8813572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17A15C1-E150-4AE7-BE81-BA1A93F1D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59" y="2789180"/>
            <a:ext cx="3747591" cy="499678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2364E852-62F2-46AD-9C40-00B3980761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35" y="2789180"/>
            <a:ext cx="6781086" cy="502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5691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841200BA-3193-4C12-8B8E-363B5710257E}"/>
              </a:ext>
            </a:extLst>
          </p:cNvPr>
          <p:cNvSpPr/>
          <p:nvPr/>
        </p:nvSpPr>
        <p:spPr>
          <a:xfrm>
            <a:off x="718916" y="8878131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895FFC4-1F05-4884-B5F7-0AF5C4C6A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37" y="1660958"/>
            <a:ext cx="9647526" cy="643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7188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82234A76-2444-4C9D-809A-E0438BF5D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7514" y="2979533"/>
            <a:ext cx="2486710" cy="1515126"/>
          </a:xfrm>
          <a:prstGeom prst="rect">
            <a:avLst/>
          </a:prstGeom>
        </p:spPr>
      </p:pic>
      <p:sp>
        <p:nvSpPr>
          <p:cNvPr id="131" name="Shape 131"/>
          <p:cNvSpPr txBox="1"/>
          <p:nvPr/>
        </p:nvSpPr>
        <p:spPr>
          <a:xfrm>
            <a:off x="1736893" y="1230064"/>
            <a:ext cx="8531421" cy="7293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49580">
              <a:lnSpc>
                <a:spcPct val="150000"/>
              </a:lnSpc>
              <a:spcBef>
                <a:spcPts val="1000"/>
              </a:spcBef>
              <a:tabLst>
                <a:tab pos="444500" algn="l"/>
                <a:tab pos="889000" algn="l"/>
                <a:tab pos="1346200" algn="l"/>
                <a:tab pos="1790700" algn="l"/>
                <a:tab pos="2247900" algn="l"/>
                <a:tab pos="2692400" algn="l"/>
                <a:tab pos="3136900" algn="l"/>
                <a:tab pos="3594100" algn="l"/>
                <a:tab pos="4038600" algn="l"/>
                <a:tab pos="4495800" algn="l"/>
                <a:tab pos="4940300" algn="l"/>
                <a:tab pos="5384800" algn="l"/>
              </a:tabLst>
              <a:defRPr sz="1800">
                <a:uFill>
                  <a:solidFill>
                    <a:srgbClr val="000000"/>
                  </a:solidFill>
                </a:uFill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endParaRPr lang="pl-PL" sz="2400" dirty="0">
              <a:latin typeface="Avenir LT Pro 45 Book" panose="020B0502020203020204" pitchFamily="34" charset="0"/>
            </a:endParaRPr>
          </a:p>
          <a:p>
            <a:pPr defTabSz="449580">
              <a:lnSpc>
                <a:spcPct val="150000"/>
              </a:lnSpc>
              <a:spcBef>
                <a:spcPts val="1000"/>
              </a:spcBef>
              <a:tabLst>
                <a:tab pos="444500" algn="l"/>
                <a:tab pos="889000" algn="l"/>
                <a:tab pos="1346200" algn="l"/>
                <a:tab pos="1790700" algn="l"/>
                <a:tab pos="2247900" algn="l"/>
                <a:tab pos="2692400" algn="l"/>
                <a:tab pos="3136900" algn="l"/>
                <a:tab pos="3594100" algn="l"/>
                <a:tab pos="4038600" algn="l"/>
                <a:tab pos="4495800" algn="l"/>
                <a:tab pos="4940300" algn="l"/>
                <a:tab pos="5384800" algn="l"/>
              </a:tabLst>
              <a:defRPr sz="1800">
                <a:uFill>
                  <a:solidFill>
                    <a:srgbClr val="000000"/>
                  </a:solidFill>
                </a:uFill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>
                <a:latin typeface="Avenir LT Pro 45 Book" panose="020B0502020203020204" pitchFamily="34" charset="0"/>
              </a:rPr>
              <a:t>Has </a:t>
            </a:r>
            <a:r>
              <a:rPr lang="pl-PL" sz="2400" dirty="0" err="1">
                <a:latin typeface="Avenir LT Pro 45 Book" panose="020B0502020203020204" pitchFamily="34" charset="0"/>
              </a:rPr>
              <a:t>existed</a:t>
            </a:r>
            <a:r>
              <a:rPr lang="pl-PL" sz="2400" dirty="0">
                <a:latin typeface="Avenir LT Pro 45 Book" panose="020B0502020203020204" pitchFamily="34" charset="0"/>
              </a:rPr>
              <a:t> in the market for </a:t>
            </a:r>
            <a:r>
              <a:rPr lang="pl-PL" sz="2400" dirty="0" err="1">
                <a:latin typeface="Avenir LT Pro 45 Book" panose="020B0502020203020204" pitchFamily="34" charset="0"/>
              </a:rPr>
              <a:t>over</a:t>
            </a:r>
            <a:r>
              <a:rPr lang="pl-PL" sz="2400" dirty="0">
                <a:latin typeface="Avenir LT Pro 45 Book" panose="020B0502020203020204" pitchFamily="34" charset="0"/>
              </a:rPr>
              <a:t> 14 </a:t>
            </a:r>
            <a:r>
              <a:rPr lang="pl-PL" sz="2400" dirty="0" err="1">
                <a:latin typeface="Avenir LT Pro 45 Book" panose="020B0502020203020204" pitchFamily="34" charset="0"/>
              </a:rPr>
              <a:t>years</a:t>
            </a:r>
            <a:r>
              <a:rPr lang="pl-PL" sz="2400" dirty="0">
                <a:latin typeface="Avenir LT Pro 45 Book" panose="020B0502020203020204" pitchFamily="34" charset="0"/>
              </a:rPr>
              <a:t>.</a:t>
            </a:r>
            <a:endParaRPr lang="pl-PL" sz="2400" dirty="0">
              <a:latin typeface="Avenir LT Pro 45 Book" panose="020B0502020203020204" pitchFamily="34" charset="0"/>
              <a:ea typeface="Calibri"/>
              <a:cs typeface="Calibri"/>
              <a:sym typeface="Calibri"/>
            </a:endParaRPr>
          </a:p>
          <a:p>
            <a:pPr defTabSz="449580">
              <a:lnSpc>
                <a:spcPct val="150000"/>
              </a:lnSpc>
              <a:spcBef>
                <a:spcPts val="1000"/>
              </a:spcBef>
              <a:tabLst>
                <a:tab pos="444500" algn="l"/>
                <a:tab pos="889000" algn="l"/>
                <a:tab pos="1346200" algn="l"/>
                <a:tab pos="1790700" algn="l"/>
                <a:tab pos="2247900" algn="l"/>
                <a:tab pos="2692400" algn="l"/>
                <a:tab pos="3136900" algn="l"/>
                <a:tab pos="3594100" algn="l"/>
                <a:tab pos="4038600" algn="l"/>
                <a:tab pos="4495800" algn="l"/>
                <a:tab pos="4940300" algn="l"/>
                <a:tab pos="5384800" algn="l"/>
              </a:tabLst>
              <a:defRPr sz="1800">
                <a:uFill>
                  <a:solidFill>
                    <a:srgbClr val="000000"/>
                  </a:solidFill>
                </a:uFill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The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factory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based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in Tranowo Podgórne,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near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Poznań</a:t>
            </a:r>
            <a:b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</a:br>
            <a:r>
              <a:rPr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</a:t>
            </a:r>
            <a:endParaRPr lang="pl-PL" sz="2400" dirty="0">
              <a:latin typeface="Avenir LT Pro 45 Book" panose="020B0502020203020204" pitchFamily="34" charset="0"/>
              <a:ea typeface="Calibri"/>
              <a:cs typeface="Calibri"/>
              <a:sym typeface="Calibri"/>
            </a:endParaRPr>
          </a:p>
          <a:p>
            <a:pPr defTabSz="449580">
              <a:lnSpc>
                <a:spcPct val="150000"/>
              </a:lnSpc>
              <a:spcBef>
                <a:spcPts val="1000"/>
              </a:spcBef>
              <a:tabLst>
                <a:tab pos="444500" algn="l"/>
                <a:tab pos="889000" algn="l"/>
                <a:tab pos="1346200" algn="l"/>
                <a:tab pos="1790700" algn="l"/>
                <a:tab pos="2247900" algn="l"/>
                <a:tab pos="2692400" algn="l"/>
                <a:tab pos="3136900" algn="l"/>
                <a:tab pos="3594100" algn="l"/>
                <a:tab pos="4038600" algn="l"/>
                <a:tab pos="4495800" algn="l"/>
                <a:tab pos="4940300" algn="l"/>
                <a:tab pos="5384800" algn="l"/>
              </a:tabLst>
              <a:defRPr sz="1800">
                <a:uFill>
                  <a:solidFill>
                    <a:srgbClr val="000000"/>
                  </a:solidFill>
                </a:uFill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Original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sofas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,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armchairs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,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ottomans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,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chairs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and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tables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.</a:t>
            </a:r>
          </a:p>
          <a:p>
            <a:pPr defTabSz="449580">
              <a:lnSpc>
                <a:spcPct val="150000"/>
              </a:lnSpc>
              <a:spcBef>
                <a:spcPts val="1000"/>
              </a:spcBef>
              <a:tabLst>
                <a:tab pos="444500" algn="l"/>
                <a:tab pos="889000" algn="l"/>
                <a:tab pos="1346200" algn="l"/>
                <a:tab pos="1790700" algn="l"/>
                <a:tab pos="2247900" algn="l"/>
                <a:tab pos="2692400" algn="l"/>
                <a:tab pos="3136900" algn="l"/>
                <a:tab pos="3594100" algn="l"/>
                <a:tab pos="4038600" algn="l"/>
                <a:tab pos="4495800" algn="l"/>
                <a:tab pos="4940300" algn="l"/>
                <a:tab pos="5384800" algn="l"/>
              </a:tabLst>
              <a:defRPr sz="1800">
                <a:uFill>
                  <a:solidFill>
                    <a:srgbClr val="000000"/>
                  </a:solidFill>
                </a:uFill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The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furniture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dedicated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for residential,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office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and public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spaces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. </a:t>
            </a:r>
          </a:p>
          <a:p>
            <a:pPr defTabSz="449580">
              <a:lnSpc>
                <a:spcPct val="150000"/>
              </a:lnSpc>
              <a:spcBef>
                <a:spcPts val="1000"/>
              </a:spcBef>
              <a:tabLst>
                <a:tab pos="444500" algn="l"/>
                <a:tab pos="889000" algn="l"/>
                <a:tab pos="1346200" algn="l"/>
                <a:tab pos="1790700" algn="l"/>
                <a:tab pos="2247900" algn="l"/>
                <a:tab pos="2692400" algn="l"/>
                <a:tab pos="3136900" algn="l"/>
                <a:tab pos="3594100" algn="l"/>
                <a:tab pos="4038600" algn="l"/>
                <a:tab pos="4495800" algn="l"/>
                <a:tab pos="4940300" algn="l"/>
                <a:tab pos="5384800" algn="l"/>
              </a:tabLst>
              <a:defRPr sz="1800">
                <a:uFill>
                  <a:solidFill>
                    <a:srgbClr val="000000"/>
                  </a:solidFill>
                </a:uFill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The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best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Polish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designers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.</a:t>
            </a:r>
          </a:p>
          <a:p>
            <a:pPr defTabSz="449580">
              <a:lnSpc>
                <a:spcPct val="150000"/>
              </a:lnSpc>
              <a:spcBef>
                <a:spcPts val="1000"/>
              </a:spcBef>
              <a:tabLst>
                <a:tab pos="444500" algn="l"/>
                <a:tab pos="889000" algn="l"/>
                <a:tab pos="1346200" algn="l"/>
                <a:tab pos="1790700" algn="l"/>
                <a:tab pos="2247900" algn="l"/>
                <a:tab pos="2692400" algn="l"/>
                <a:tab pos="3136900" algn="l"/>
                <a:tab pos="3594100" algn="l"/>
                <a:tab pos="4038600" algn="l"/>
                <a:tab pos="4495800" algn="l"/>
                <a:tab pos="4940300" algn="l"/>
                <a:tab pos="5384800" algn="l"/>
              </a:tabLst>
              <a:defRPr sz="1800">
                <a:uFill>
                  <a:solidFill>
                    <a:srgbClr val="000000"/>
                  </a:solidFill>
                </a:uFill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The high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quality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of materials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used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.</a:t>
            </a:r>
          </a:p>
          <a:p>
            <a:pPr defTabSz="449580">
              <a:lnSpc>
                <a:spcPct val="150000"/>
              </a:lnSpc>
              <a:spcBef>
                <a:spcPts val="1000"/>
              </a:spcBef>
              <a:tabLst>
                <a:tab pos="444500" algn="l"/>
                <a:tab pos="889000" algn="l"/>
                <a:tab pos="1346200" algn="l"/>
                <a:tab pos="1790700" algn="l"/>
                <a:tab pos="2247900" algn="l"/>
                <a:tab pos="2692400" algn="l"/>
                <a:tab pos="3136900" algn="l"/>
                <a:tab pos="3594100" algn="l"/>
                <a:tab pos="4038600" algn="l"/>
                <a:tab pos="4495800" algn="l"/>
                <a:tab pos="4940300" algn="l"/>
                <a:tab pos="5384800" algn="l"/>
              </a:tabLst>
              <a:defRPr sz="1800">
                <a:uFill>
                  <a:solidFill>
                    <a:srgbClr val="000000"/>
                  </a:solidFill>
                </a:uFill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The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professional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team,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certified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and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trustworthy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suppliers</a:t>
            </a:r>
            <a:endParaRPr lang="pl-PL" sz="2400" dirty="0">
              <a:latin typeface="Avenir LT Pro 45 Book" panose="020B0502020203020204" pitchFamily="34" charset="0"/>
              <a:ea typeface="Calibri"/>
              <a:cs typeface="Calibri"/>
              <a:sym typeface="Calibri"/>
            </a:endParaRPr>
          </a:p>
          <a:p>
            <a:pPr defTabSz="449580">
              <a:lnSpc>
                <a:spcPct val="150000"/>
              </a:lnSpc>
              <a:spcBef>
                <a:spcPts val="1000"/>
              </a:spcBef>
              <a:tabLst>
                <a:tab pos="444500" algn="l"/>
                <a:tab pos="889000" algn="l"/>
                <a:tab pos="1346200" algn="l"/>
                <a:tab pos="1790700" algn="l"/>
                <a:tab pos="2247900" algn="l"/>
                <a:tab pos="2692400" algn="l"/>
                <a:tab pos="3136900" algn="l"/>
                <a:tab pos="3594100" algn="l"/>
                <a:tab pos="4038600" algn="l"/>
                <a:tab pos="4495800" algn="l"/>
                <a:tab pos="4940300" algn="l"/>
                <a:tab pos="5384800" algn="l"/>
              </a:tabLst>
              <a:defRPr sz="1800">
                <a:uFill>
                  <a:solidFill>
                    <a:srgbClr val="000000"/>
                  </a:solidFill>
                </a:uFill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The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honesty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and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reliability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in business</a:t>
            </a:r>
          </a:p>
          <a:p>
            <a:pPr defTabSz="449580">
              <a:lnSpc>
                <a:spcPct val="150000"/>
              </a:lnSpc>
              <a:spcBef>
                <a:spcPts val="1000"/>
              </a:spcBef>
              <a:tabLst>
                <a:tab pos="444500" algn="l"/>
                <a:tab pos="889000" algn="l"/>
                <a:tab pos="1346200" algn="l"/>
                <a:tab pos="1790700" algn="l"/>
                <a:tab pos="2247900" algn="l"/>
                <a:tab pos="2692400" algn="l"/>
                <a:tab pos="3136900" algn="l"/>
                <a:tab pos="3594100" algn="l"/>
                <a:tab pos="4038600" algn="l"/>
                <a:tab pos="4495800" algn="l"/>
                <a:tab pos="4940300" algn="l"/>
                <a:tab pos="5384800" algn="l"/>
              </a:tabLst>
              <a:defRPr sz="1800">
                <a:uFill>
                  <a:solidFill>
                    <a:srgbClr val="000000"/>
                  </a:solidFill>
                </a:uFill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The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ecological</a:t>
            </a:r>
            <a:r>
              <a:rPr lang="pl-PL" sz="2400" dirty="0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  <a:ea typeface="Calibri"/>
                <a:cs typeface="Calibri"/>
                <a:sym typeface="Calibri"/>
              </a:rPr>
              <a:t>awareness</a:t>
            </a:r>
            <a:endParaRPr lang="pl-PL" sz="2400" dirty="0">
              <a:latin typeface="Avenir LT Pro 45 Book" panose="020B05020202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4371975" y="428905"/>
            <a:ext cx="3286124" cy="847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40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lvl1pPr>
          </a:lstStyle>
          <a:p>
            <a:r>
              <a:rPr lang="pl-PL" sz="3600" dirty="0">
                <a:latin typeface="Avenir LT Pro 45 Book" panose="020B0502020203020204" pitchFamily="34" charset="0"/>
              </a:rPr>
              <a:t>NOTI </a:t>
            </a:r>
            <a:r>
              <a:rPr lang="pl-PL" sz="3600" dirty="0" err="1">
                <a:latin typeface="Avenir LT Pro 45 Book" panose="020B0502020203020204" pitchFamily="34" charset="0"/>
              </a:rPr>
              <a:t>company</a:t>
            </a:r>
            <a:endParaRPr sz="3600" dirty="0">
              <a:latin typeface="Avenir LT Pro 45 Book" panose="020B0502020203020204" pitchFamily="34" charset="0"/>
            </a:endParaRPr>
          </a:p>
        </p:txBody>
      </p:sp>
      <p:pic>
        <p:nvPicPr>
          <p:cNvPr id="135" name="image1.jpeg" descr="image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381B101-AB21-41F5-B46C-F9CBBE5D7A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807" y="1145628"/>
            <a:ext cx="2092714" cy="151512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845CB99-32D1-48CC-BD77-14063457C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9078" y="4673068"/>
            <a:ext cx="1540176" cy="139017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8158EE6D-038C-436D-A4AD-A8856F859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5811" y="6470725"/>
            <a:ext cx="2486710" cy="1515127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26FF1B6B-5B23-468E-A4F1-BD82D3471E16}"/>
              </a:ext>
            </a:extLst>
          </p:cNvPr>
          <p:cNvSpPr/>
          <p:nvPr/>
        </p:nvSpPr>
        <p:spPr>
          <a:xfrm>
            <a:off x="750531" y="8981702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337"/>
          <p:cNvSpPr txBox="1"/>
          <p:nvPr/>
        </p:nvSpPr>
        <p:spPr>
          <a:xfrm>
            <a:off x="1010323" y="486788"/>
            <a:ext cx="10984152" cy="205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buSzPct val="80000"/>
              <a:defRPr sz="18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>
                <a:latin typeface="Avenir LT Pro 45 Book" panose="020B0502020203020204" pitchFamily="34" charset="0"/>
              </a:rPr>
              <a:t>In the </a:t>
            </a:r>
            <a:r>
              <a:rPr lang="pl-PL" sz="2400" dirty="0" err="1">
                <a:latin typeface="Avenir LT Pro 45 Book" panose="020B0502020203020204" pitchFamily="34" charset="0"/>
              </a:rPr>
              <a:t>production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process</a:t>
            </a:r>
            <a:r>
              <a:rPr lang="pl-PL" sz="2400" dirty="0">
                <a:latin typeface="Avenir LT Pro 45 Book" panose="020B0502020203020204" pitchFamily="34" charset="0"/>
              </a:rPr>
              <a:t>, we </a:t>
            </a:r>
            <a:r>
              <a:rPr lang="pl-PL" sz="2400" dirty="0" err="1">
                <a:latin typeface="Avenir LT Pro 45 Book" panose="020B0502020203020204" pitchFamily="34" charset="0"/>
              </a:rPr>
              <a:t>use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>
                <a:latin typeface="Avenir LT Pro 45 Book" panose="020B0502020203020204" pitchFamily="34" charset="0"/>
              </a:rPr>
              <a:t>CNC </a:t>
            </a:r>
            <a:r>
              <a:rPr lang="pl-PL" sz="2400" dirty="0" err="1">
                <a:latin typeface="Avenir LT Pro 45 Book" panose="020B0502020203020204" pitchFamily="34" charset="0"/>
              </a:rPr>
              <a:t>turning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machines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at</a:t>
            </a:r>
            <a:r>
              <a:rPr lang="pl-PL" sz="2400" dirty="0">
                <a:latin typeface="Avenir LT Pro 45 Book" panose="020B0502020203020204" pitchFamily="34" charset="0"/>
              </a:rPr>
              <a:t> the </a:t>
            </a:r>
            <a:r>
              <a:rPr lang="pl-PL" sz="2400" dirty="0" err="1">
                <a:latin typeface="Avenir LT Pro 45 Book" panose="020B0502020203020204" pitchFamily="34" charset="0"/>
              </a:rPr>
              <a:t>stage</a:t>
            </a:r>
            <a:r>
              <a:rPr lang="pl-PL" sz="2400" dirty="0">
                <a:latin typeface="Avenir LT Pro 45 Book" panose="020B0502020203020204" pitchFamily="34" charset="0"/>
              </a:rPr>
              <a:t> of </a:t>
            </a:r>
            <a:r>
              <a:rPr lang="pl-PL" sz="2400" dirty="0" err="1">
                <a:latin typeface="Avenir LT Pro 45 Book" panose="020B0502020203020204" pitchFamily="34" charset="0"/>
              </a:rPr>
              <a:t>cutting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textile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covers</a:t>
            </a:r>
            <a:r>
              <a:rPr lang="pl-PL" sz="2400" dirty="0">
                <a:latin typeface="Avenir LT Pro 45 Book" panose="020B0502020203020204" pitchFamily="34" charset="0"/>
              </a:rPr>
              <a:t>, </a:t>
            </a:r>
            <a:r>
              <a:rPr lang="pl-PL" sz="2400" dirty="0" err="1">
                <a:latin typeface="Avenir LT Pro 45 Book" panose="020B0502020203020204" pitchFamily="34" charset="0"/>
              </a:rPr>
              <a:t>leathers</a:t>
            </a:r>
            <a:r>
              <a:rPr lang="pl-PL" sz="2400" dirty="0">
                <a:latin typeface="Avenir LT Pro 45 Book" panose="020B0502020203020204" pitchFamily="34" charset="0"/>
              </a:rPr>
              <a:t> and </a:t>
            </a:r>
            <a:r>
              <a:rPr lang="pl-PL" sz="2400" dirty="0" err="1">
                <a:latin typeface="Avenir LT Pro 45 Book" panose="020B0502020203020204" pitchFamily="34" charset="0"/>
              </a:rPr>
              <a:t>plywood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milling</a:t>
            </a:r>
            <a:r>
              <a:rPr lang="pl-PL" sz="2400" dirty="0">
                <a:latin typeface="Avenir LT Pro 45 Book" panose="020B0502020203020204" pitchFamily="34" charset="0"/>
              </a:rPr>
              <a:t> – </a:t>
            </a:r>
            <a:r>
              <a:rPr lang="pl-PL" sz="2400" dirty="0" err="1">
                <a:latin typeface="Avenir LT Pro 45 Book" panose="020B0502020203020204" pitchFamily="34" charset="0"/>
              </a:rPr>
              <a:t>it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all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helps</a:t>
            </a:r>
            <a:r>
              <a:rPr lang="pl-PL" sz="2400" dirty="0">
                <a:latin typeface="Avenir LT Pro 45 Book" panose="020B0502020203020204" pitchFamily="34" charset="0"/>
              </a:rPr>
              <a:t> to </a:t>
            </a:r>
            <a:r>
              <a:rPr lang="pl-PL" sz="2400" dirty="0" err="1">
                <a:latin typeface="Avenir LT Pro 45 Book" panose="020B0502020203020204" pitchFamily="34" charset="0"/>
              </a:rPr>
              <a:t>utilise</a:t>
            </a:r>
            <a:r>
              <a:rPr lang="pl-PL" sz="2400" dirty="0">
                <a:latin typeface="Avenir LT Pro 45 Book" panose="020B0502020203020204" pitchFamily="34" charset="0"/>
              </a:rPr>
              <a:t> the </a:t>
            </a:r>
            <a:r>
              <a:rPr lang="pl-PL" sz="2400" dirty="0" err="1">
                <a:latin typeface="Avenir LT Pro 45 Book" panose="020B0502020203020204" pitchFamily="34" charset="0"/>
              </a:rPr>
              <a:t>raw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material</a:t>
            </a:r>
            <a:r>
              <a:rPr lang="pl-PL" sz="2400" dirty="0">
                <a:latin typeface="Avenir LT Pro 45 Book" panose="020B0502020203020204" pitchFamily="34" charset="0"/>
              </a:rPr>
              <a:t> in the most  </a:t>
            </a:r>
            <a:r>
              <a:rPr lang="pl-PL" sz="2400" dirty="0" err="1">
                <a:latin typeface="Avenir LT Pro 45 Book" panose="020B0502020203020204" pitchFamily="34" charset="0"/>
              </a:rPr>
              <a:t>optimal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way</a:t>
            </a:r>
            <a:r>
              <a:rPr lang="pl-PL" sz="2400" dirty="0">
                <a:latin typeface="Avenir LT Pro 45 Book" panose="020B0502020203020204" pitchFamily="34" charset="0"/>
              </a:rPr>
              <a:t> .</a:t>
            </a:r>
          </a:p>
          <a:p>
            <a:pPr>
              <a:lnSpc>
                <a:spcPct val="150000"/>
              </a:lnSpc>
              <a:buSzPct val="80000"/>
              <a:defRPr sz="18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endParaRPr lang="pl-PL" sz="1400" dirty="0">
              <a:latin typeface="Avenir LT Pro 45 Book" panose="020B0502020203020204" pitchFamily="34" charset="0"/>
            </a:endParaRPr>
          </a:p>
        </p:txBody>
      </p:sp>
      <p:pic>
        <p:nvPicPr>
          <p:cNvPr id="421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F38BEB4-1571-4FCF-9498-C41A92083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18" y="2406259"/>
            <a:ext cx="9114622" cy="592546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FF5276EC-302E-49B5-BE50-EFA70419F91E}"/>
              </a:ext>
            </a:extLst>
          </p:cNvPr>
          <p:cNvSpPr/>
          <p:nvPr/>
        </p:nvSpPr>
        <p:spPr>
          <a:xfrm>
            <a:off x="655036" y="8981702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</p:spTree>
    <p:extLst>
      <p:ext uri="{BB962C8B-B14F-4D97-AF65-F5344CB8AC3E}">
        <p14:creationId xmlns:p14="http://schemas.microsoft.com/office/powerpoint/2010/main" val="384970514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336"/>
          <p:cNvSpPr txBox="1"/>
          <p:nvPr/>
        </p:nvSpPr>
        <p:spPr>
          <a:xfrm>
            <a:off x="1409697" y="488989"/>
            <a:ext cx="102657" cy="94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40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lvl1pPr>
          </a:lstStyle>
          <a:p>
            <a:endParaRPr dirty="0">
              <a:latin typeface="Avenir LT Pro 45 Book" panose="020B0502020203020204" pitchFamily="34" charset="0"/>
            </a:endParaRPr>
          </a:p>
        </p:txBody>
      </p:sp>
      <p:sp>
        <p:nvSpPr>
          <p:cNvPr id="420" name="Shape 337"/>
          <p:cNvSpPr txBox="1"/>
          <p:nvPr/>
        </p:nvSpPr>
        <p:spPr>
          <a:xfrm>
            <a:off x="1409697" y="831976"/>
            <a:ext cx="10984152" cy="1153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buSzPct val="80000"/>
              <a:defRPr sz="18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 err="1"/>
              <a:t>Glues</a:t>
            </a:r>
            <a:r>
              <a:rPr lang="pl-PL" sz="2400" dirty="0"/>
              <a:t> </a:t>
            </a:r>
            <a:r>
              <a:rPr lang="pl-PL" sz="2400" dirty="0" err="1"/>
              <a:t>used</a:t>
            </a:r>
            <a:r>
              <a:rPr lang="pl-PL" sz="2400" dirty="0"/>
              <a:t> in the </a:t>
            </a:r>
            <a:r>
              <a:rPr lang="pl-PL" sz="2400" dirty="0" err="1"/>
              <a:t>production</a:t>
            </a:r>
            <a:r>
              <a:rPr lang="pl-PL" sz="2400" dirty="0"/>
              <a:t> </a:t>
            </a:r>
            <a:r>
              <a:rPr lang="pl-PL" sz="2400" dirty="0" err="1"/>
              <a:t>process</a:t>
            </a:r>
            <a:r>
              <a:rPr lang="pl-PL" sz="2400" dirty="0"/>
              <a:t> of NOTI </a:t>
            </a:r>
            <a:r>
              <a:rPr lang="pl-PL" sz="2400" dirty="0" err="1"/>
              <a:t>furniture</a:t>
            </a:r>
            <a:r>
              <a:rPr lang="pl-PL" sz="2400" dirty="0"/>
              <a:t> </a:t>
            </a:r>
            <a:r>
              <a:rPr lang="pl-PL" sz="2400" dirty="0" err="1"/>
              <a:t>possess</a:t>
            </a:r>
            <a:r>
              <a:rPr lang="pl-PL" sz="2400" dirty="0"/>
              <a:t> </a:t>
            </a:r>
            <a:r>
              <a:rPr lang="pl-PL" sz="2400" dirty="0" err="1"/>
              <a:t>certificates</a:t>
            </a:r>
            <a:r>
              <a:rPr lang="pl-PL" sz="2400" dirty="0"/>
              <a:t>, </a:t>
            </a:r>
            <a:r>
              <a:rPr lang="pl-PL" sz="2400" dirty="0" err="1"/>
              <a:t>proving</a:t>
            </a:r>
            <a:r>
              <a:rPr lang="pl-PL" sz="2400" dirty="0"/>
              <a:t> the </a:t>
            </a:r>
            <a:r>
              <a:rPr lang="pl-PL" sz="2400" dirty="0" err="1"/>
              <a:t>product</a:t>
            </a:r>
            <a:r>
              <a:rPr lang="pl-PL" sz="2400" dirty="0"/>
              <a:t> </a:t>
            </a:r>
            <a:r>
              <a:rPr lang="pl-PL" sz="2400" dirty="0" err="1"/>
              <a:t>security</a:t>
            </a:r>
            <a:r>
              <a:rPr lang="pl-PL" sz="2400" dirty="0"/>
              <a:t> for a </a:t>
            </a:r>
            <a:r>
              <a:rPr lang="pl-PL" sz="2400" dirty="0" err="1"/>
              <a:t>human</a:t>
            </a:r>
            <a:r>
              <a:rPr lang="pl-PL" sz="2400" dirty="0"/>
              <a:t> </a:t>
            </a:r>
            <a:r>
              <a:rPr lang="pl-PL" sz="2400" dirty="0" err="1"/>
              <a:t>being</a:t>
            </a:r>
            <a:r>
              <a:rPr lang="pl-PL" sz="2400" dirty="0"/>
              <a:t> and the environment. </a:t>
            </a:r>
          </a:p>
        </p:txBody>
      </p:sp>
      <p:pic>
        <p:nvPicPr>
          <p:cNvPr id="421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028D10C3-DFAB-4D0B-83BA-F150A156C12D}"/>
              </a:ext>
            </a:extLst>
          </p:cNvPr>
          <p:cNvSpPr/>
          <p:nvPr/>
        </p:nvSpPr>
        <p:spPr>
          <a:xfrm>
            <a:off x="754866" y="8925023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27E2D998-1AF7-4B08-8FA1-6176D36EF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2" y="2630823"/>
            <a:ext cx="4660895" cy="62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5182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336"/>
          <p:cNvSpPr txBox="1"/>
          <p:nvPr/>
        </p:nvSpPr>
        <p:spPr>
          <a:xfrm>
            <a:off x="1409697" y="488989"/>
            <a:ext cx="102657" cy="94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40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lvl1pPr>
          </a:lstStyle>
          <a:p>
            <a:endParaRPr dirty="0">
              <a:latin typeface="Avenir LT Pro 45 Book" panose="020B0502020203020204" pitchFamily="34" charset="0"/>
            </a:endParaRPr>
          </a:p>
        </p:txBody>
      </p:sp>
      <p:pic>
        <p:nvPicPr>
          <p:cNvPr id="421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028D10C3-DFAB-4D0B-83BA-F150A156C12D}"/>
              </a:ext>
            </a:extLst>
          </p:cNvPr>
          <p:cNvSpPr/>
          <p:nvPr/>
        </p:nvSpPr>
        <p:spPr>
          <a:xfrm>
            <a:off x="693906" y="8903797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FE3CF073-197F-4488-924F-80FACE6F6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86" y="859315"/>
            <a:ext cx="12004654" cy="114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Water-soluble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glue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,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without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harmful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 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volatile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substances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,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possess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 the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hygiene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 </a:t>
            </a:r>
            <a:r>
              <a:rPr kumimoji="0" lang="pl-PL" altLang="pl-PL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certificates</a:t>
            </a:r>
            <a:r>
              <a:rPr kumimoji="0" lang="pl-PL" alt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venir LT Pro 45 Book" panose="020B0502020203020204" pitchFamily="34" charset="0"/>
              </a:rPr>
              <a:t>.  </a:t>
            </a:r>
          </a:p>
          <a:p>
            <a:pPr marR="0" lvl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The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used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glue-pots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are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adequately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secured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and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disposed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.  </a:t>
            </a:r>
            <a:endParaRPr kumimoji="0" lang="pl-PL" alt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venir LT Pro 45 Book" panose="020B0502020203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0A0AB543-6AED-469F-B1DD-52C9681E2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443" y="2694148"/>
            <a:ext cx="4645914" cy="65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0699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336"/>
          <p:cNvSpPr txBox="1"/>
          <p:nvPr/>
        </p:nvSpPr>
        <p:spPr>
          <a:xfrm>
            <a:off x="1409697" y="488989"/>
            <a:ext cx="102657" cy="94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40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lvl1pPr>
          </a:lstStyle>
          <a:p>
            <a:endParaRPr dirty="0">
              <a:latin typeface="Avenir LT Pro 45 Book" panose="020B0502020203020204" pitchFamily="34" charset="0"/>
            </a:endParaRPr>
          </a:p>
        </p:txBody>
      </p:sp>
      <p:sp>
        <p:nvSpPr>
          <p:cNvPr id="420" name="Shape 337"/>
          <p:cNvSpPr txBox="1"/>
          <p:nvPr/>
        </p:nvSpPr>
        <p:spPr>
          <a:xfrm>
            <a:off x="2514746" y="1309416"/>
            <a:ext cx="8488534" cy="59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buSzPct val="80000"/>
              <a:defRPr sz="18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/>
              <a:t>We </a:t>
            </a:r>
            <a:r>
              <a:rPr lang="pl-PL" sz="2400" dirty="0" err="1"/>
              <a:t>use</a:t>
            </a:r>
            <a:r>
              <a:rPr lang="pl-PL" sz="2400" dirty="0"/>
              <a:t> SIMALFA® </a:t>
            </a:r>
            <a:r>
              <a:rPr lang="pl-PL" sz="2400" dirty="0" err="1"/>
              <a:t>glue</a:t>
            </a:r>
            <a:r>
              <a:rPr lang="pl-PL" sz="2400" dirty="0"/>
              <a:t>, </a:t>
            </a:r>
            <a:r>
              <a:rPr lang="pl-PL" sz="2400" dirty="0" err="1"/>
              <a:t>which</a:t>
            </a:r>
            <a:r>
              <a:rPr lang="pl-PL" sz="2400" dirty="0"/>
              <a:t> </a:t>
            </a:r>
            <a:r>
              <a:rPr lang="pl-PL" sz="2400" dirty="0" err="1"/>
              <a:t>is</a:t>
            </a:r>
            <a:r>
              <a:rPr lang="pl-PL" sz="2400" dirty="0"/>
              <a:t> </a:t>
            </a:r>
            <a:r>
              <a:rPr lang="pl-PL" sz="2400" dirty="0" err="1"/>
              <a:t>harmless</a:t>
            </a:r>
            <a:r>
              <a:rPr lang="pl-PL" sz="2400" dirty="0"/>
              <a:t> for the environment.</a:t>
            </a:r>
          </a:p>
        </p:txBody>
      </p:sp>
      <p:pic>
        <p:nvPicPr>
          <p:cNvPr id="421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028D10C3-DFAB-4D0B-83BA-F150A156C12D}"/>
              </a:ext>
            </a:extLst>
          </p:cNvPr>
          <p:cNvSpPr/>
          <p:nvPr/>
        </p:nvSpPr>
        <p:spPr>
          <a:xfrm>
            <a:off x="678666" y="8892852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F7579F0E-957D-42D6-A49B-3F4D6692E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571" y="2895985"/>
            <a:ext cx="6343657" cy="470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4805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2C213E2-60B7-4D5A-ACEF-65E285A3B9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792" y="1648535"/>
            <a:ext cx="9687215" cy="645652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B79EC980-D940-4AB7-BCB2-8AA8E023AE9E}"/>
              </a:ext>
            </a:extLst>
          </p:cNvPr>
          <p:cNvSpPr/>
          <p:nvPr/>
        </p:nvSpPr>
        <p:spPr>
          <a:xfrm>
            <a:off x="714255" y="8781647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336"/>
          <p:cNvSpPr txBox="1"/>
          <p:nvPr/>
        </p:nvSpPr>
        <p:spPr>
          <a:xfrm>
            <a:off x="1409697" y="488989"/>
            <a:ext cx="102657" cy="94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40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lvl1pPr>
          </a:lstStyle>
          <a:p>
            <a:endParaRPr dirty="0">
              <a:latin typeface="Avenir LT Pro 45 Book" panose="020B0502020203020204" pitchFamily="34" charset="0"/>
            </a:endParaRPr>
          </a:p>
        </p:txBody>
      </p:sp>
      <p:sp>
        <p:nvSpPr>
          <p:cNvPr id="420" name="Shape 337"/>
          <p:cNvSpPr txBox="1"/>
          <p:nvPr/>
        </p:nvSpPr>
        <p:spPr>
          <a:xfrm>
            <a:off x="996298" y="793751"/>
            <a:ext cx="11012203" cy="205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buSzPct val="80000"/>
              <a:defRPr sz="18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In the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technology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of NOTI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furniture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manufacturing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, we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utilise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wood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and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wood-based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materials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such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as: MDF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board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,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plywood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and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chipboard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.  </a:t>
            </a:r>
            <a:endParaRPr lang="pl-PL" sz="2400" dirty="0">
              <a:latin typeface="Avenir LT Pro 45 Book" panose="020B0502020203020204" pitchFamily="34" charset="0"/>
            </a:endParaRPr>
          </a:p>
          <a:p>
            <a:pPr>
              <a:lnSpc>
                <a:spcPct val="150000"/>
              </a:lnSpc>
              <a:buSzPct val="80000"/>
              <a:defRPr sz="18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r>
              <a:rPr lang="pl-PL" sz="2400" dirty="0">
                <a:latin typeface="Avenir LT Pro 45 Book" panose="020B0502020203020204" pitchFamily="34" charset="0"/>
              </a:rPr>
              <a:t>The </a:t>
            </a:r>
            <a:r>
              <a:rPr lang="pl-PL" sz="2400" dirty="0" err="1">
                <a:latin typeface="Avenir LT Pro 45 Book" panose="020B0502020203020204" pitchFamily="34" charset="0"/>
              </a:rPr>
              <a:t>wood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raw</a:t>
            </a:r>
            <a:r>
              <a:rPr lang="pl-PL" sz="2400" dirty="0">
                <a:latin typeface="Avenir LT Pro 45 Book" panose="020B0502020203020204" pitchFamily="34" charset="0"/>
              </a:rPr>
              <a:t> materials </a:t>
            </a:r>
            <a:r>
              <a:rPr lang="pl-PL" sz="2400" dirty="0" err="1">
                <a:latin typeface="Avenir LT Pro 45 Book" panose="020B0502020203020204" pitchFamily="34" charset="0"/>
              </a:rPr>
              <a:t>come</a:t>
            </a:r>
            <a:r>
              <a:rPr lang="pl-PL" sz="2400" dirty="0">
                <a:latin typeface="Avenir LT Pro 45 Book" panose="020B0502020203020204" pitchFamily="34" charset="0"/>
              </a:rPr>
              <a:t> from </a:t>
            </a:r>
            <a:r>
              <a:rPr lang="pl-PL" sz="2400" dirty="0" err="1">
                <a:latin typeface="Avenir LT Pro 45 Book" panose="020B0502020203020204" pitchFamily="34" charset="0"/>
              </a:rPr>
              <a:t>certified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sources</a:t>
            </a:r>
            <a:r>
              <a:rPr lang="pl-PL" sz="2400" dirty="0">
                <a:latin typeface="Avenir LT Pro 45 Book" panose="020B0502020203020204" pitchFamily="34" charset="0"/>
              </a:rPr>
              <a:t>. </a:t>
            </a:r>
          </a:p>
          <a:p>
            <a:pPr>
              <a:lnSpc>
                <a:spcPct val="150000"/>
              </a:lnSpc>
              <a:buSzPct val="80000"/>
              <a:defRPr sz="1800">
                <a:latin typeface="Avenir LT Pro 45 Book"/>
                <a:ea typeface="Avenir LT Pro 45 Book"/>
                <a:cs typeface="Avenir LT Pro 45 Book"/>
                <a:sym typeface="Avenir LT Pro 45 Book"/>
              </a:defRPr>
            </a:pPr>
            <a:endParaRPr sz="1400" dirty="0">
              <a:latin typeface="Avenir LT Pro 45 Book" panose="020B0502020203020204" pitchFamily="34" charset="0"/>
            </a:endParaRPr>
          </a:p>
        </p:txBody>
      </p:sp>
      <p:pic>
        <p:nvPicPr>
          <p:cNvPr id="421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028D10C3-DFAB-4D0B-83BA-F150A156C12D}"/>
              </a:ext>
            </a:extLst>
          </p:cNvPr>
          <p:cNvSpPr/>
          <p:nvPr/>
        </p:nvSpPr>
        <p:spPr>
          <a:xfrm>
            <a:off x="678666" y="8901621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8194" name="Picture 2" descr="photo of brown wood slab">
            <a:extLst>
              <a:ext uri="{FF2B5EF4-FFF2-40B4-BE49-F238E27FC236}">
                <a16:creationId xmlns:a16="http://schemas.microsoft.com/office/drawing/2014/main" xmlns="" id="{D777D1E1-B8CB-41A4-8883-328D861F4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46" y="3077381"/>
            <a:ext cx="7746906" cy="51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7460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336"/>
          <p:cNvSpPr txBox="1"/>
          <p:nvPr/>
        </p:nvSpPr>
        <p:spPr>
          <a:xfrm>
            <a:off x="1467209" y="402727"/>
            <a:ext cx="102657" cy="94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40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lvl1pPr>
          </a:lstStyle>
          <a:p>
            <a:endParaRPr dirty="0">
              <a:latin typeface="Avenir LT Pro 45 Book" panose="020B0502020203020204" pitchFamily="34" charset="0"/>
            </a:endParaRPr>
          </a:p>
        </p:txBody>
      </p:sp>
      <p:sp>
        <p:nvSpPr>
          <p:cNvPr id="420" name="Shape 337"/>
          <p:cNvSpPr txBox="1"/>
          <p:nvPr/>
        </p:nvSpPr>
        <p:spPr>
          <a:xfrm>
            <a:off x="1010324" y="632121"/>
            <a:ext cx="10984152" cy="2815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defTabSz="914400" eaLnBrk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We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regularly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endeavour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to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acquire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FSC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certificate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,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which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determines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the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appropriate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and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sustainable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management of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wood-based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materials from the moment of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processing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the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raw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materials to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manufacturing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finished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products. It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also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prevents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from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illegal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acquiring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wood-based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materials,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which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protects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forests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and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living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animals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 </a:t>
            </a:r>
            <a:r>
              <a:rPr lang="pl-PL" altLang="pl-PL" sz="2400" dirty="0" err="1">
                <a:solidFill>
                  <a:schemeClr val="tx1"/>
                </a:solidFill>
                <a:latin typeface="Avenir LT Pro 45 Book" panose="020B0502020203020204" pitchFamily="34" charset="0"/>
              </a:rPr>
              <a:t>there</a:t>
            </a:r>
            <a: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  <a:t>.  </a:t>
            </a:r>
            <a:br>
              <a:rPr lang="pl-PL" altLang="pl-PL" sz="2400" dirty="0">
                <a:solidFill>
                  <a:schemeClr val="tx1"/>
                </a:solidFill>
                <a:latin typeface="Avenir LT Pro 45 Book" panose="020B0502020203020204" pitchFamily="34" charset="0"/>
              </a:rPr>
            </a:br>
            <a:endParaRPr sz="2400" dirty="0">
              <a:latin typeface="Avenir LT Pro 45 Book" panose="020B0502020203020204" pitchFamily="34" charset="0"/>
            </a:endParaRPr>
          </a:p>
        </p:txBody>
      </p:sp>
      <p:pic>
        <p:nvPicPr>
          <p:cNvPr id="421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028D10C3-DFAB-4D0B-83BA-F150A156C12D}"/>
              </a:ext>
            </a:extLst>
          </p:cNvPr>
          <p:cNvSpPr/>
          <p:nvPr/>
        </p:nvSpPr>
        <p:spPr>
          <a:xfrm>
            <a:off x="754866" y="8879942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B2303A13-7BF4-4A78-8E49-8A2179901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813" y="3516486"/>
            <a:ext cx="7883174" cy="52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5380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CE800C42-1B1B-4CBD-9FB5-1EDA44F99E35}"/>
              </a:ext>
            </a:extLst>
          </p:cNvPr>
          <p:cNvSpPr/>
          <p:nvPr/>
        </p:nvSpPr>
        <p:spPr>
          <a:xfrm>
            <a:off x="650814" y="8878382"/>
            <a:ext cx="2503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65E4787-EB59-4275-8ACA-08D55A334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93" y="1916709"/>
            <a:ext cx="10267813" cy="592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1418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30847622-8CD5-4DDD-84FE-BB2EEF6AE626}"/>
              </a:ext>
            </a:extLst>
          </p:cNvPr>
          <p:cNvSpPr/>
          <p:nvPr/>
        </p:nvSpPr>
        <p:spPr>
          <a:xfrm>
            <a:off x="539615" y="8854440"/>
            <a:ext cx="2392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1026" name="Picture 2" descr="https://www.noti.pl/media/tms/news2/news68/732x446_true_5786128ec96e8dsc9786m2_www.jpg">
            <a:extLst>
              <a:ext uri="{FF2B5EF4-FFF2-40B4-BE49-F238E27FC236}">
                <a16:creationId xmlns:a16="http://schemas.microsoft.com/office/drawing/2014/main" xmlns="" id="{6980F77D-0A0A-4C0E-97BD-0A40F575F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32" y="1869610"/>
            <a:ext cx="9871136" cy="601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0387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4A2E401-7280-4F75-BF85-3A75D4A945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12" y="1462683"/>
            <a:ext cx="8895776" cy="6828234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841200BA-3193-4C12-8B8E-363B5710257E}"/>
              </a:ext>
            </a:extLst>
          </p:cNvPr>
          <p:cNvSpPr/>
          <p:nvPr/>
        </p:nvSpPr>
        <p:spPr>
          <a:xfrm>
            <a:off x="624840" y="8945880"/>
            <a:ext cx="23730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8E67D8A8-53A6-459E-928D-AAFBAAF4E5B5}"/>
              </a:ext>
            </a:extLst>
          </p:cNvPr>
          <p:cNvSpPr txBox="1"/>
          <p:nvPr/>
        </p:nvSpPr>
        <p:spPr>
          <a:xfrm>
            <a:off x="2724631" y="715274"/>
            <a:ext cx="7312609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In the </a:t>
            </a:r>
            <a:r>
              <a:rPr kumimoji="0" lang="pl-PL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company</a:t>
            </a: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 management, NOTI </a:t>
            </a:r>
            <a:r>
              <a:rPr kumimoji="0" lang="pl-PL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has</a:t>
            </a: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 </a:t>
            </a:r>
            <a:r>
              <a:rPr kumimoji="0" lang="pl-PL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always</a:t>
            </a: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 </a:t>
            </a:r>
            <a:r>
              <a:rPr kumimoji="0" lang="pl-PL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aimed</a:t>
            </a: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 </a:t>
            </a:r>
            <a:r>
              <a:rPr kumimoji="0" lang="pl-PL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at</a:t>
            </a: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 </a:t>
            </a:r>
            <a:r>
              <a:rPr kumimoji="0" lang="pl-PL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integrating</a:t>
            </a: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 the </a:t>
            </a:r>
            <a:r>
              <a:rPr kumimoji="0" lang="pl-PL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company</a:t>
            </a: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 </a:t>
            </a:r>
            <a:r>
              <a:rPr kumimoji="0" lang="pl-PL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strategy</a:t>
            </a: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 with the environment </a:t>
            </a:r>
            <a:r>
              <a:rPr kumimoji="0" lang="pl-PL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protection</a:t>
            </a: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  <a:t>. </a:t>
            </a:r>
            <a:b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LT Pro 45 Book" panose="020B0502020203020204" pitchFamily="34" charset="0"/>
                <a:sym typeface="Helvetica"/>
              </a:rPr>
            </a:b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venir LT Pro 45 Book" panose="020B0502020203020204" pitchFamily="34" charset="0"/>
              <a:sym typeface="Helvetica"/>
            </a:endParaRPr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xmlns="" id="{7AE55DB9-17DE-4770-9D27-A5CABC4CE337}"/>
              </a:ext>
            </a:extLst>
          </p:cNvPr>
          <p:cNvGrpSpPr/>
          <p:nvPr/>
        </p:nvGrpSpPr>
        <p:grpSpPr>
          <a:xfrm>
            <a:off x="6795906" y="3503893"/>
            <a:ext cx="2119494" cy="1728787"/>
            <a:chOff x="4049238" y="339825"/>
            <a:chExt cx="1728787" cy="1728787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xmlns="" id="{7A90B962-5DCB-46F8-BB18-D0A9443D5FD2}"/>
                </a:ext>
              </a:extLst>
            </p:cNvPr>
            <p:cNvSpPr/>
            <p:nvPr/>
          </p:nvSpPr>
          <p:spPr>
            <a:xfrm>
              <a:off x="4049238" y="339825"/>
              <a:ext cx="1728787" cy="17287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xmlns="" id="{01020064-31E4-4CE2-A583-912F33870314}"/>
                </a:ext>
              </a:extLst>
            </p:cNvPr>
            <p:cNvSpPr txBox="1"/>
            <p:nvPr/>
          </p:nvSpPr>
          <p:spPr>
            <a:xfrm>
              <a:off x="4049238" y="339825"/>
              <a:ext cx="1728787" cy="1728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/>
                <a:t>The </a:t>
              </a:r>
              <a:r>
                <a:rPr lang="pl-PL" sz="2000" kern="1200" dirty="0" err="1"/>
                <a:t>brand</a:t>
              </a:r>
              <a:r>
                <a:rPr lang="pl-PL" sz="2000" kern="1200" dirty="0"/>
                <a:t> development </a:t>
              </a:r>
              <a:r>
                <a:rPr lang="pl-PL" sz="2000" kern="1200" dirty="0" err="1"/>
                <a:t>strategy</a:t>
              </a:r>
              <a:endParaRPr lang="pl-PL" sz="2000" kern="1200" dirty="0"/>
            </a:p>
          </p:txBody>
        </p:sp>
      </p:grpSp>
      <p:sp>
        <p:nvSpPr>
          <p:cNvPr id="23" name="Strzałka: kolista 22">
            <a:extLst>
              <a:ext uri="{FF2B5EF4-FFF2-40B4-BE49-F238E27FC236}">
                <a16:creationId xmlns:a16="http://schemas.microsoft.com/office/drawing/2014/main" xmlns="" id="{FAD79536-B01F-44E9-89C0-6735B27CBD8D}"/>
              </a:ext>
            </a:extLst>
          </p:cNvPr>
          <p:cNvSpPr/>
          <p:nvPr/>
        </p:nvSpPr>
        <p:spPr>
          <a:xfrm>
            <a:off x="4456477" y="3106024"/>
            <a:ext cx="4093031" cy="4093031"/>
          </a:xfrm>
          <a:prstGeom prst="circularArrow">
            <a:avLst>
              <a:gd name="adj1" fmla="val 8236"/>
              <a:gd name="adj2" fmla="val 575079"/>
              <a:gd name="adj3" fmla="val 2968604"/>
              <a:gd name="adj4" fmla="val 48541"/>
              <a:gd name="adj5" fmla="val 9609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xmlns="" id="{B8A68CF0-1710-4619-9D75-B45FDB03010E}"/>
              </a:ext>
            </a:extLst>
          </p:cNvPr>
          <p:cNvGrpSpPr/>
          <p:nvPr/>
        </p:nvGrpSpPr>
        <p:grpSpPr>
          <a:xfrm>
            <a:off x="5268477" y="6513804"/>
            <a:ext cx="2019780" cy="1941734"/>
            <a:chOff x="2593181" y="2648842"/>
            <a:chExt cx="2019780" cy="1941734"/>
          </a:xfrm>
        </p:grpSpPr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xmlns="" id="{C3531AB3-C18D-4B6C-8DF0-650013FA85EE}"/>
                </a:ext>
              </a:extLst>
            </p:cNvPr>
            <p:cNvSpPr/>
            <p:nvPr/>
          </p:nvSpPr>
          <p:spPr>
            <a:xfrm>
              <a:off x="2593181" y="2861789"/>
              <a:ext cx="1728787" cy="17287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pole tekstowe 30">
              <a:extLst>
                <a:ext uri="{FF2B5EF4-FFF2-40B4-BE49-F238E27FC236}">
                  <a16:creationId xmlns:a16="http://schemas.microsoft.com/office/drawing/2014/main" xmlns="" id="{9EEE7B6A-E005-4336-BD56-3D4F08E1F74F}"/>
                </a:ext>
              </a:extLst>
            </p:cNvPr>
            <p:cNvSpPr txBox="1"/>
            <p:nvPr/>
          </p:nvSpPr>
          <p:spPr>
            <a:xfrm>
              <a:off x="2884174" y="2648842"/>
              <a:ext cx="1728787" cy="1728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/>
                <a:t>the environment </a:t>
              </a:r>
              <a:r>
                <a:rPr lang="pl-PL" sz="2000" kern="1200" dirty="0" err="1"/>
                <a:t>protection</a:t>
              </a:r>
              <a:r>
                <a:rPr lang="pl-PL" sz="2000" kern="1200" dirty="0"/>
                <a:t> </a:t>
              </a:r>
            </a:p>
          </p:txBody>
        </p:sp>
      </p:grpSp>
      <p:sp>
        <p:nvSpPr>
          <p:cNvPr id="25" name="Strzałka: kolista 24">
            <a:extLst>
              <a:ext uri="{FF2B5EF4-FFF2-40B4-BE49-F238E27FC236}">
                <a16:creationId xmlns:a16="http://schemas.microsoft.com/office/drawing/2014/main" xmlns="" id="{722F16A9-B0F3-4639-883A-2EB65A6675CB}"/>
              </a:ext>
            </a:extLst>
          </p:cNvPr>
          <p:cNvSpPr/>
          <p:nvPr/>
        </p:nvSpPr>
        <p:spPr>
          <a:xfrm>
            <a:off x="4231852" y="3205852"/>
            <a:ext cx="4093031" cy="4093031"/>
          </a:xfrm>
          <a:prstGeom prst="circularArrow">
            <a:avLst>
              <a:gd name="adj1" fmla="val 8236"/>
              <a:gd name="adj2" fmla="val 575079"/>
              <a:gd name="adj3" fmla="val 10176380"/>
              <a:gd name="adj4" fmla="val 7256317"/>
              <a:gd name="adj5" fmla="val 9609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xmlns="" id="{7E2B7CB5-5D81-4191-A796-9C6F7C9CE581}"/>
              </a:ext>
            </a:extLst>
          </p:cNvPr>
          <p:cNvGrpSpPr/>
          <p:nvPr/>
        </p:nvGrpSpPr>
        <p:grpSpPr>
          <a:xfrm>
            <a:off x="2915570" y="3421951"/>
            <a:ext cx="2938006" cy="1810729"/>
            <a:chOff x="1137124" y="257883"/>
            <a:chExt cx="1873809" cy="1810729"/>
          </a:xfrm>
        </p:grpSpPr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xmlns="" id="{3DC3AF99-513A-4E6D-94E6-03B72EAFFD5A}"/>
                </a:ext>
              </a:extLst>
            </p:cNvPr>
            <p:cNvSpPr/>
            <p:nvPr/>
          </p:nvSpPr>
          <p:spPr>
            <a:xfrm>
              <a:off x="1137124" y="339825"/>
              <a:ext cx="1728787" cy="17287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xmlns="" id="{39BE980A-AD89-4FD7-91D4-DAA96E64B5E2}"/>
                </a:ext>
              </a:extLst>
            </p:cNvPr>
            <p:cNvSpPr txBox="1"/>
            <p:nvPr/>
          </p:nvSpPr>
          <p:spPr>
            <a:xfrm>
              <a:off x="1282146" y="257883"/>
              <a:ext cx="1728787" cy="17287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kern="1200" dirty="0"/>
                <a:t>business </a:t>
              </a:r>
              <a:r>
                <a:rPr lang="pl-PL" sz="2000" kern="1200" dirty="0" err="1"/>
                <a:t>activity</a:t>
              </a:r>
              <a:r>
                <a:rPr lang="pl-PL" sz="2000" kern="1200" dirty="0"/>
                <a:t> with the </a:t>
              </a:r>
              <a:r>
                <a:rPr lang="pl-PL" sz="2000" kern="1200" dirty="0" err="1"/>
                <a:t>respect</a:t>
              </a:r>
              <a:r>
                <a:rPr lang="pl-PL" sz="2000" kern="1200" dirty="0"/>
                <a:t> for the environment</a:t>
              </a:r>
            </a:p>
          </p:txBody>
        </p:sp>
      </p:grpSp>
      <p:sp>
        <p:nvSpPr>
          <p:cNvPr id="27" name="Strzałka: kolista 26">
            <a:extLst>
              <a:ext uri="{FF2B5EF4-FFF2-40B4-BE49-F238E27FC236}">
                <a16:creationId xmlns:a16="http://schemas.microsoft.com/office/drawing/2014/main" xmlns="" id="{4D497E8F-D311-4778-81FD-CBACC12C5A72}"/>
              </a:ext>
            </a:extLst>
          </p:cNvPr>
          <p:cNvSpPr/>
          <p:nvPr/>
        </p:nvSpPr>
        <p:spPr>
          <a:xfrm>
            <a:off x="4378260" y="3187966"/>
            <a:ext cx="4093031" cy="4093031"/>
          </a:xfrm>
          <a:prstGeom prst="circularArrow">
            <a:avLst>
              <a:gd name="adj1" fmla="val 8236"/>
              <a:gd name="adj2" fmla="val 575079"/>
              <a:gd name="adj3" fmla="val 16861157"/>
              <a:gd name="adj4" fmla="val 14963764"/>
              <a:gd name="adj5" fmla="val 9609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xmlns="" id="{5518A8CA-2C7C-4771-B3BE-DE5080032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91" y="4832130"/>
            <a:ext cx="1509490" cy="804702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E8C76E13-4100-46A7-A073-AC191AD1C303}"/>
              </a:ext>
            </a:extLst>
          </p:cNvPr>
          <p:cNvSpPr/>
          <p:nvPr/>
        </p:nvSpPr>
        <p:spPr>
          <a:xfrm>
            <a:off x="650206" y="8922697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</p:spTree>
    <p:extLst>
      <p:ext uri="{BB962C8B-B14F-4D97-AF65-F5344CB8AC3E}">
        <p14:creationId xmlns:p14="http://schemas.microsoft.com/office/powerpoint/2010/main" val="129050210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841200BA-3193-4C12-8B8E-363B5710257E}"/>
              </a:ext>
            </a:extLst>
          </p:cNvPr>
          <p:cNvSpPr/>
          <p:nvPr/>
        </p:nvSpPr>
        <p:spPr>
          <a:xfrm>
            <a:off x="674944" y="8981702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9218" name="Picture 2" descr="Obraz moÅ¼e zawieraÄ: ocean, gÃ³ra, na zewnÄtrz, woda i przyroda">
            <a:extLst>
              <a:ext uri="{FF2B5EF4-FFF2-40B4-BE49-F238E27FC236}">
                <a16:creationId xmlns:a16="http://schemas.microsoft.com/office/drawing/2014/main" xmlns="" id="{2FEA139F-687A-4155-AFB2-4A1E37DC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312" y="1407025"/>
            <a:ext cx="9810176" cy="654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43695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8" name="Picture 4" descr="Brak dostÄpnego opisu zdjÄcia.">
            <a:extLst>
              <a:ext uri="{FF2B5EF4-FFF2-40B4-BE49-F238E27FC236}">
                <a16:creationId xmlns:a16="http://schemas.microsoft.com/office/drawing/2014/main" xmlns="" id="{C2FC5685-A64C-499B-AF6A-E477C20A3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5072"/>
            <a:ext cx="13004800" cy="520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984759F3-86A2-4CE8-B55A-85292C62058F}"/>
              </a:ext>
            </a:extLst>
          </p:cNvPr>
          <p:cNvSpPr/>
          <p:nvPr/>
        </p:nvSpPr>
        <p:spPr>
          <a:xfrm>
            <a:off x="668873" y="8981702"/>
            <a:ext cx="2335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NATURE.</a:t>
            </a:r>
          </a:p>
        </p:txBody>
      </p:sp>
    </p:spTree>
    <p:extLst>
      <p:ext uri="{BB962C8B-B14F-4D97-AF65-F5344CB8AC3E}">
        <p14:creationId xmlns:p14="http://schemas.microsoft.com/office/powerpoint/2010/main" val="241344008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3C661C80-9E2C-465F-949A-D38FA3368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33" y="1798788"/>
            <a:ext cx="10632334" cy="6156024"/>
          </a:xfrm>
          <a:prstGeom prst="rect">
            <a:avLst/>
          </a:prstGeom>
        </p:spPr>
      </p:pic>
      <p:pic>
        <p:nvPicPr>
          <p:cNvPr id="8" name="image1.jpeg" descr="image1.jpeg">
            <a:extLst>
              <a:ext uri="{FF2B5EF4-FFF2-40B4-BE49-F238E27FC236}">
                <a16:creationId xmlns:a16="http://schemas.microsoft.com/office/drawing/2014/main" xmlns="" id="{F9115FF0-E2D6-48FC-BA11-2A7ECA126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6D331A0E-0CDB-45F1-B2CE-7F2B88F43D08}"/>
              </a:ext>
            </a:extLst>
          </p:cNvPr>
          <p:cNvSpPr/>
          <p:nvPr/>
        </p:nvSpPr>
        <p:spPr>
          <a:xfrm>
            <a:off x="684564" y="8881795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</p:spTree>
    <p:extLst>
      <p:ext uri="{BB962C8B-B14F-4D97-AF65-F5344CB8AC3E}">
        <p14:creationId xmlns:p14="http://schemas.microsoft.com/office/powerpoint/2010/main" val="246512773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329"/>
          <p:cNvSpPr txBox="1"/>
          <p:nvPr/>
        </p:nvSpPr>
        <p:spPr>
          <a:xfrm>
            <a:off x="1663394" y="1305431"/>
            <a:ext cx="3478516" cy="4508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 defTabSz="342898">
              <a:defRPr sz="24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pPr>
            <a:r>
              <a:rPr sz="2400" b="1" dirty="0" err="1">
                <a:latin typeface="Avenir LT Pro 45 Book" panose="020B0502020203020204" pitchFamily="34" charset="0"/>
              </a:rPr>
              <a:t>Noti</a:t>
            </a:r>
            <a:r>
              <a:rPr lang="pl-PL" sz="2400" b="1" dirty="0">
                <a:latin typeface="Avenir LT Pro 45 Book" panose="020B0502020203020204" pitchFamily="34" charset="0"/>
              </a:rPr>
              <a:t> </a:t>
            </a:r>
            <a:r>
              <a:rPr lang="pl-PL" sz="2400" b="1" dirty="0" err="1">
                <a:latin typeface="Avenir LT Pro 45 Book" panose="020B0502020203020204" pitchFamily="34" charset="0"/>
              </a:rPr>
              <a:t>Ltd</a:t>
            </a:r>
            <a:endParaRPr sz="2400" b="1" dirty="0">
              <a:latin typeface="Avenir LT Pro 45 Book" panose="020B0502020203020204" pitchFamily="34" charset="0"/>
            </a:endParaRPr>
          </a:p>
          <a:p>
            <a:pPr algn="l" defTabSz="342898">
              <a:defRPr sz="24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pPr>
            <a:endParaRPr sz="2400" dirty="0">
              <a:latin typeface="Avenir LT Pro 45 Book" panose="020B0502020203020204" pitchFamily="34" charset="0"/>
            </a:endParaRPr>
          </a:p>
          <a:p>
            <a:pPr algn="l" defTabSz="342898">
              <a:defRPr sz="18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pPr>
            <a:r>
              <a:rPr sz="2400" dirty="0" err="1">
                <a:latin typeface="Avenir LT Pro 45 Book" panose="020B0502020203020204" pitchFamily="34" charset="0"/>
              </a:rPr>
              <a:t>Sowia</a:t>
            </a:r>
            <a:r>
              <a:rPr sz="2400" dirty="0">
                <a:latin typeface="Avenir LT Pro 45 Book" panose="020B0502020203020204" pitchFamily="34" charset="0"/>
              </a:rPr>
              <a:t> 19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Street</a:t>
            </a:r>
            <a:endParaRPr sz="2400" dirty="0">
              <a:latin typeface="Avenir LT Pro 45 Book" panose="020B0502020203020204" pitchFamily="34" charset="0"/>
            </a:endParaRPr>
          </a:p>
          <a:p>
            <a:pPr algn="l" defTabSz="342898">
              <a:defRPr sz="18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pPr>
            <a:r>
              <a:rPr sz="2400" dirty="0">
                <a:latin typeface="Avenir LT Pro 45 Book" panose="020B0502020203020204" pitchFamily="34" charset="0"/>
              </a:rPr>
              <a:t>62 -080 </a:t>
            </a:r>
            <a:r>
              <a:rPr sz="2400" dirty="0" err="1">
                <a:latin typeface="Avenir LT Pro 45 Book" panose="020B0502020203020204" pitchFamily="34" charset="0"/>
              </a:rPr>
              <a:t>Tarnowo</a:t>
            </a:r>
            <a:r>
              <a:rPr sz="2400" dirty="0">
                <a:latin typeface="Avenir LT Pro 45 Book" panose="020B0502020203020204" pitchFamily="34" charset="0"/>
              </a:rPr>
              <a:t> </a:t>
            </a:r>
            <a:r>
              <a:rPr sz="2400" dirty="0" err="1">
                <a:latin typeface="Avenir LT Pro 45 Book" panose="020B0502020203020204" pitchFamily="34" charset="0"/>
              </a:rPr>
              <a:t>Podgórne</a:t>
            </a:r>
            <a:endParaRPr lang="pl-PL" sz="2400" dirty="0">
              <a:latin typeface="Avenir LT Pro 45 Book" panose="020B0502020203020204" pitchFamily="34" charset="0"/>
            </a:endParaRPr>
          </a:p>
          <a:p>
            <a:pPr algn="l" defTabSz="342898">
              <a:defRPr sz="18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pPr>
            <a:r>
              <a:rPr lang="pl-PL" sz="2400" dirty="0">
                <a:latin typeface="Avenir LT Pro 45 Book" panose="020B0502020203020204" pitchFamily="34" charset="0"/>
              </a:rPr>
              <a:t>POLAND</a:t>
            </a:r>
            <a:endParaRPr sz="2400" dirty="0">
              <a:latin typeface="Avenir LT Pro 45 Book" panose="020B0502020203020204" pitchFamily="34" charset="0"/>
            </a:endParaRPr>
          </a:p>
          <a:p>
            <a:pPr algn="l" defTabSz="342898">
              <a:defRPr sz="18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pPr>
            <a:endParaRPr sz="2400" dirty="0">
              <a:latin typeface="Avenir LT Pro 45 Book" panose="020B0502020203020204" pitchFamily="34" charset="0"/>
            </a:endParaRPr>
          </a:p>
          <a:p>
            <a:pPr algn="l" defTabSz="342898">
              <a:defRPr sz="18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pPr>
            <a:r>
              <a:rPr sz="2400" dirty="0">
                <a:latin typeface="Avenir LT Pro 45 Book" panose="020B0502020203020204" pitchFamily="34" charset="0"/>
              </a:rPr>
              <a:t>T: +48 61 89 66 480</a:t>
            </a:r>
          </a:p>
          <a:p>
            <a:pPr algn="l" defTabSz="342898">
              <a:defRPr sz="18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pPr>
            <a:endParaRPr sz="2400" dirty="0">
              <a:latin typeface="Avenir LT Pro 45 Book" panose="020B0502020203020204" pitchFamily="34" charset="0"/>
            </a:endParaRPr>
          </a:p>
          <a:p>
            <a:pPr algn="l" defTabSz="342898">
              <a:defRPr sz="18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pPr>
            <a:r>
              <a:rPr sz="2400" dirty="0">
                <a:latin typeface="Avenir LT Pro 45 Book" panose="020B0502020203020204" pitchFamily="34" charset="0"/>
                <a:hlinkClick r:id="rId2"/>
              </a:rPr>
              <a:t>sale@noti.pl</a:t>
            </a:r>
            <a:endParaRPr lang="pl-PL" sz="2400" dirty="0">
              <a:latin typeface="Avenir LT Pro 45 Book" panose="020B0502020203020204" pitchFamily="34" charset="0"/>
            </a:endParaRPr>
          </a:p>
          <a:p>
            <a:pPr algn="l" defTabSz="342898">
              <a:defRPr sz="18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pPr>
            <a:r>
              <a:rPr sz="2400" dirty="0">
                <a:latin typeface="Avenir LT Pro 45 Book" panose="020B0502020203020204" pitchFamily="34" charset="0"/>
                <a:hlinkClick r:id="rId3"/>
              </a:rPr>
              <a:t>marketing@noti.pl</a:t>
            </a:r>
            <a:endParaRPr lang="pl-PL" sz="2400" dirty="0">
              <a:latin typeface="Avenir LT Pro 45 Book" panose="020B0502020203020204" pitchFamily="34" charset="0"/>
            </a:endParaRPr>
          </a:p>
          <a:p>
            <a:pPr algn="l" defTabSz="342898">
              <a:defRPr sz="18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pPr>
            <a:endParaRPr lang="pl-PL" sz="2400" dirty="0">
              <a:latin typeface="Avenir LT Pro 45 Book" panose="020B0502020203020204" pitchFamily="34" charset="0"/>
            </a:endParaRPr>
          </a:p>
          <a:p>
            <a:pPr algn="l" defTabSz="342898">
              <a:defRPr sz="18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pPr>
            <a:r>
              <a:rPr lang="pl-PL" sz="2400" dirty="0">
                <a:latin typeface="Avenir LT Pro 45 Book" panose="020B0502020203020204" pitchFamily="34" charset="0"/>
                <a:hlinkClick r:id="rId4"/>
              </a:rPr>
              <a:t>www.noti.pl</a:t>
            </a:r>
            <a:endParaRPr sz="2400" dirty="0">
              <a:latin typeface="Avenir LT Pro 45 Book" panose="020B0502020203020204" pitchFamily="34" charset="0"/>
            </a:endParaRPr>
          </a:p>
        </p:txBody>
      </p:sp>
      <p:pic>
        <p:nvPicPr>
          <p:cNvPr id="4" name="image2.png" descr="image2.png">
            <a:hlinkClick r:id="rId5"/>
            <a:extLst>
              <a:ext uri="{FF2B5EF4-FFF2-40B4-BE49-F238E27FC236}">
                <a16:creationId xmlns:a16="http://schemas.microsoft.com/office/drawing/2014/main" xmlns="" id="{321EC426-7DA5-45BD-A1B3-5EAFB8F690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94542" y="6672801"/>
            <a:ext cx="367760" cy="368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3.png" descr="image3.png">
            <a:hlinkClick r:id="rId7"/>
            <a:extLst>
              <a:ext uri="{FF2B5EF4-FFF2-40B4-BE49-F238E27FC236}">
                <a16:creationId xmlns:a16="http://schemas.microsoft.com/office/drawing/2014/main" xmlns="" id="{3FD2DE77-7D2A-4E83-B0CA-31CE3FD788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58506" y="7395862"/>
            <a:ext cx="434073" cy="288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35.jpeg" descr="image35.jpeg">
            <a:hlinkClick r:id="rId9"/>
            <a:extLst>
              <a:ext uri="{FF2B5EF4-FFF2-40B4-BE49-F238E27FC236}">
                <a16:creationId xmlns:a16="http://schemas.microsoft.com/office/drawing/2014/main" xmlns="" id="{A9DCF1DE-3E68-42AC-8799-FD4C6A859C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63394" y="7855033"/>
            <a:ext cx="616832" cy="61683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723A7437-53FC-4F85-8AAC-9E1694F0F341}"/>
              </a:ext>
            </a:extLst>
          </p:cNvPr>
          <p:cNvSpPr/>
          <p:nvPr/>
        </p:nvSpPr>
        <p:spPr>
          <a:xfrm>
            <a:off x="2192579" y="6723535"/>
            <a:ext cx="3495603" cy="355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707" dirty="0">
                <a:latin typeface="Avenir LT Pro 45 Book" panose="020B0502020203020204" pitchFamily="34" charset="0"/>
                <a:hlinkClick r:id="rId11"/>
              </a:rPr>
              <a:t>facebook.com/</a:t>
            </a:r>
            <a:r>
              <a:rPr lang="pl-PL" sz="1707" dirty="0" err="1">
                <a:latin typeface="Avenir LT Pro 45 Book" panose="020B0502020203020204" pitchFamily="34" charset="0"/>
                <a:hlinkClick r:id="rId11"/>
              </a:rPr>
              <a:t>mebleNOTI</a:t>
            </a:r>
            <a:r>
              <a:rPr lang="pl-PL" sz="1707" dirty="0">
                <a:latin typeface="Avenir LT Pro 45 Book" panose="020B0502020203020204" pitchFamily="34" charset="0"/>
                <a:hlinkClick r:id="rId11"/>
              </a:rPr>
              <a:t>/</a:t>
            </a:r>
            <a:endParaRPr lang="pl-PL" sz="1707" dirty="0">
              <a:latin typeface="Avenir LT Pro 45 Book" panose="020B0502020203020204" pitchFamily="34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558AA6A3-0AB1-4E83-A159-D09020393AD4}"/>
              </a:ext>
            </a:extLst>
          </p:cNvPr>
          <p:cNvSpPr/>
          <p:nvPr/>
        </p:nvSpPr>
        <p:spPr>
          <a:xfrm>
            <a:off x="2417314" y="7362694"/>
            <a:ext cx="4004573" cy="355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707" dirty="0">
                <a:latin typeface="Avenir LT Pro 45 Book" panose="020B0502020203020204" pitchFamily="34" charset="0"/>
                <a:hlinkClick r:id="rId7"/>
              </a:rPr>
              <a:t>instagram.com/</a:t>
            </a:r>
            <a:r>
              <a:rPr lang="pl-PL" sz="1707" dirty="0" err="1">
                <a:latin typeface="Avenir LT Pro 45 Book" panose="020B0502020203020204" pitchFamily="34" charset="0"/>
                <a:hlinkClick r:id="rId7"/>
              </a:rPr>
              <a:t>noti_furniture_brand</a:t>
            </a:r>
            <a:r>
              <a:rPr lang="pl-PL" sz="1707" dirty="0">
                <a:latin typeface="Avenir LT Pro 45 Book" panose="020B0502020203020204" pitchFamily="34" charset="0"/>
                <a:hlinkClick r:id="rId7"/>
              </a:rPr>
              <a:t>/</a:t>
            </a:r>
            <a:endParaRPr lang="pl-PL" sz="1707" dirty="0">
              <a:latin typeface="Avenir LT Pro 45 Book" panose="020B050202020302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CEF86727-E17E-4AC9-9413-52AD363FEB0E}"/>
              </a:ext>
            </a:extLst>
          </p:cNvPr>
          <p:cNvSpPr/>
          <p:nvPr/>
        </p:nvSpPr>
        <p:spPr>
          <a:xfrm>
            <a:off x="2192579" y="7933529"/>
            <a:ext cx="3839511" cy="355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707" dirty="0">
                <a:latin typeface="Avenir LT Pro 45 Book" panose="020B0502020203020204" pitchFamily="34" charset="0"/>
                <a:hlinkClick r:id="rId9"/>
              </a:rPr>
              <a:t>pinterest.com/</a:t>
            </a:r>
            <a:r>
              <a:rPr lang="pl-PL" sz="1707" dirty="0" err="1">
                <a:latin typeface="Avenir LT Pro 45 Book" panose="020B0502020203020204" pitchFamily="34" charset="0"/>
                <a:hlinkClick r:id="rId9"/>
              </a:rPr>
              <a:t>NOTI_furniture</a:t>
            </a:r>
            <a:r>
              <a:rPr lang="pl-PL" sz="1707" dirty="0">
                <a:latin typeface="Avenir LT Pro 45 Book" panose="020B0502020203020204" pitchFamily="34" charset="0"/>
                <a:hlinkClick r:id="rId9"/>
              </a:rPr>
              <a:t>/</a:t>
            </a:r>
            <a:endParaRPr lang="pl-PL" sz="1707" dirty="0">
              <a:latin typeface="Avenir LT Pro 45 Book" panose="020B0502020203020204" pitchFamily="34" charset="0"/>
            </a:endParaRPr>
          </a:p>
        </p:txBody>
      </p:sp>
      <p:pic>
        <p:nvPicPr>
          <p:cNvPr id="11" name="image1.jpeg" descr="image1.jpeg">
            <a:extLst>
              <a:ext uri="{FF2B5EF4-FFF2-40B4-BE49-F238E27FC236}">
                <a16:creationId xmlns:a16="http://schemas.microsoft.com/office/drawing/2014/main" xmlns="" id="{894BE9E0-18EE-46AA-809C-DCACAF3B2D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AF3CBAE3-055A-4964-B12E-14E27FD027B1}"/>
              </a:ext>
            </a:extLst>
          </p:cNvPr>
          <p:cNvSpPr/>
          <p:nvPr/>
        </p:nvSpPr>
        <p:spPr>
          <a:xfrm>
            <a:off x="1837303" y="810618"/>
            <a:ext cx="9200999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latin typeface="Avenir LT Pro 45 Book" panose="020B0502020203020204" pitchFamily="34" charset="0"/>
              </a:rPr>
              <a:t>       The </a:t>
            </a:r>
            <a:r>
              <a:rPr lang="pl-PL" sz="2400" dirty="0" err="1">
                <a:latin typeface="Avenir LT Pro 45 Book" panose="020B0502020203020204" pitchFamily="34" charset="0"/>
              </a:rPr>
              <a:t>implemented</a:t>
            </a:r>
            <a:r>
              <a:rPr lang="pl-PL" sz="2400" dirty="0">
                <a:latin typeface="Avenir LT Pro 45 Book" panose="020B0502020203020204" pitchFamily="34" charset="0"/>
              </a:rPr>
              <a:t> environment management system </a:t>
            </a:r>
            <a:r>
              <a:rPr lang="pl-PL" sz="2400" dirty="0" err="1">
                <a:latin typeface="Avenir LT Pro 45 Book" panose="020B0502020203020204" pitchFamily="34" charset="0"/>
              </a:rPr>
              <a:t>according</a:t>
            </a:r>
            <a:r>
              <a:rPr lang="pl-PL" sz="2400" dirty="0">
                <a:latin typeface="Avenir LT Pro 45 Book" panose="020B0502020203020204" pitchFamily="34" charset="0"/>
              </a:rPr>
              <a:t> to ISO 14001:2015 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5E452FE8-6B73-4B31-A893-D30FCB408822}"/>
              </a:ext>
            </a:extLst>
          </p:cNvPr>
          <p:cNvSpPr/>
          <p:nvPr/>
        </p:nvSpPr>
        <p:spPr>
          <a:xfrm>
            <a:off x="704621" y="9028526"/>
            <a:ext cx="22653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E7392A3F-D600-44F9-92FA-9504F0992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669" y="2349536"/>
            <a:ext cx="9200999" cy="560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0612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964224" y="2027039"/>
            <a:ext cx="10265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0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pPr>
            <a:endParaRPr dirty="0"/>
          </a:p>
        </p:txBody>
      </p:sp>
      <p:pic>
        <p:nvPicPr>
          <p:cNvPr id="12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AF3CBAE3-055A-4964-B12E-14E27FD027B1}"/>
              </a:ext>
            </a:extLst>
          </p:cNvPr>
          <p:cNvSpPr/>
          <p:nvPr/>
        </p:nvSpPr>
        <p:spPr>
          <a:xfrm>
            <a:off x="1376106" y="679912"/>
            <a:ext cx="10252585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Avenir LT Pro 45 Book" panose="020B0502020203020204"/>
              </a:rPr>
              <a:t>Driven by the principle of sustainable development – a human being is a part of the environment – we embark on pro-ecological actions. </a:t>
            </a:r>
            <a:endParaRPr lang="pl-PL" sz="2400" dirty="0"/>
          </a:p>
          <a:p>
            <a:pPr>
              <a:lnSpc>
                <a:spcPct val="150000"/>
              </a:lnSpc>
            </a:pPr>
            <a:endParaRPr lang="pl-PL" sz="2400" dirty="0">
              <a:latin typeface="Avenir LT Pro 45 Book" panose="020B0502020203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EFC8BBE2-4C75-4B35-8D3F-AA7F70039271}"/>
              </a:ext>
            </a:extLst>
          </p:cNvPr>
          <p:cNvSpPr/>
          <p:nvPr/>
        </p:nvSpPr>
        <p:spPr>
          <a:xfrm>
            <a:off x="508992" y="8980049"/>
            <a:ext cx="2508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65683B77-D848-4E1D-9D1A-B3DFDAD49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53" y="2337963"/>
            <a:ext cx="9203490" cy="613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4254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964224" y="2027039"/>
            <a:ext cx="10265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0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pPr>
            <a:endParaRPr dirty="0"/>
          </a:p>
        </p:txBody>
      </p:sp>
      <p:pic>
        <p:nvPicPr>
          <p:cNvPr id="12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AF3CBAE3-055A-4964-B12E-14E27FD027B1}"/>
              </a:ext>
            </a:extLst>
          </p:cNvPr>
          <p:cNvSpPr/>
          <p:nvPr/>
        </p:nvSpPr>
        <p:spPr>
          <a:xfrm>
            <a:off x="1328328" y="1215046"/>
            <a:ext cx="10591983" cy="647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latin typeface="Avenir LT Pro 45 Book" panose="020B0502020203020204" pitchFamily="34" charset="0"/>
              </a:rPr>
              <a:t>We </a:t>
            </a:r>
            <a:r>
              <a:rPr lang="pl-PL" sz="2400" dirty="0" err="1">
                <a:latin typeface="Avenir LT Pro 45 Book" panose="020B0502020203020204" pitchFamily="34" charset="0"/>
              </a:rPr>
              <a:t>apply</a:t>
            </a:r>
            <a:r>
              <a:rPr lang="pl-PL" sz="2400" dirty="0">
                <a:latin typeface="Avenir LT Pro 45 Book" panose="020B0502020203020204" pitchFamily="34" charset="0"/>
              </a:rPr>
              <a:t> products, services and </a:t>
            </a:r>
            <a:r>
              <a:rPr lang="pl-PL" sz="2400" dirty="0" err="1">
                <a:latin typeface="Avenir LT Pro 45 Book" panose="020B0502020203020204" pitchFamily="34" charset="0"/>
              </a:rPr>
              <a:t>technologies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that</a:t>
            </a:r>
            <a:r>
              <a:rPr lang="pl-PL" sz="2400" dirty="0">
                <a:latin typeface="Avenir LT Pro 45 Book" panose="020B0502020203020204" pitchFamily="34" charset="0"/>
              </a:rPr>
              <a:t> limit the </a:t>
            </a:r>
            <a:r>
              <a:rPr lang="pl-PL" sz="2400" dirty="0" err="1">
                <a:latin typeface="Avenir LT Pro 45 Book" panose="020B0502020203020204" pitchFamily="34" charset="0"/>
              </a:rPr>
              <a:t>scale</a:t>
            </a:r>
            <a:r>
              <a:rPr lang="pl-PL" sz="2400" dirty="0">
                <a:latin typeface="Avenir LT Pro 45 Book" panose="020B0502020203020204" pitchFamily="34" charset="0"/>
              </a:rPr>
              <a:t> of </a:t>
            </a:r>
            <a:r>
              <a:rPr lang="pl-PL" sz="2400" dirty="0" err="1">
                <a:latin typeface="Avenir LT Pro 45 Book" panose="020B0502020203020204" pitchFamily="34" charset="0"/>
              </a:rPr>
              <a:t>impacting</a:t>
            </a:r>
            <a:r>
              <a:rPr lang="pl-PL" sz="2400" dirty="0">
                <a:latin typeface="Avenir LT Pro 45 Book" panose="020B0502020203020204" pitchFamily="34" charset="0"/>
              </a:rPr>
              <a:t> the environment.</a:t>
            </a:r>
          </a:p>
          <a:p>
            <a:pPr>
              <a:lnSpc>
                <a:spcPct val="150000"/>
              </a:lnSpc>
            </a:pPr>
            <a:endParaRPr lang="pl-PL" sz="2400" dirty="0">
              <a:latin typeface="Avenir LT Pro 45 Book" panose="020B0502020203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400" dirty="0">
                <a:latin typeface="Avenir LT Pro 45 Book" panose="020B0502020203020204" pitchFamily="34" charset="0"/>
              </a:rPr>
              <a:t>We </a:t>
            </a:r>
            <a:r>
              <a:rPr lang="pl-PL" sz="2400" dirty="0" err="1">
                <a:latin typeface="Avenir LT Pro 45 Book" panose="020B0502020203020204" pitchFamily="34" charset="0"/>
              </a:rPr>
              <a:t>improve</a:t>
            </a:r>
            <a:r>
              <a:rPr lang="pl-PL" sz="2400" dirty="0">
                <a:latin typeface="Avenir LT Pro 45 Book" panose="020B0502020203020204" pitchFamily="34" charset="0"/>
              </a:rPr>
              <a:t> the </a:t>
            </a:r>
            <a:r>
              <a:rPr lang="pl-PL" sz="2400" dirty="0" err="1">
                <a:latin typeface="Avenir LT Pro 45 Book" panose="020B0502020203020204" pitchFamily="34" charset="0"/>
              </a:rPr>
              <a:t>processes</a:t>
            </a:r>
            <a:r>
              <a:rPr lang="pl-PL" sz="2400" dirty="0">
                <a:latin typeface="Avenir LT Pro 45 Book" panose="020B0502020203020204" pitchFamily="34" charset="0"/>
              </a:rPr>
              <a:t> in order to </a:t>
            </a:r>
            <a:r>
              <a:rPr lang="pl-PL" sz="2400" dirty="0" err="1">
                <a:latin typeface="Avenir LT Pro 45 Book" panose="020B0502020203020204" pitchFamily="34" charset="0"/>
              </a:rPr>
              <a:t>decrease</a:t>
            </a:r>
            <a:r>
              <a:rPr lang="pl-PL" sz="2400" dirty="0">
                <a:latin typeface="Avenir LT Pro 45 Book" panose="020B0502020203020204" pitchFamily="34" charset="0"/>
              </a:rPr>
              <a:t> the </a:t>
            </a:r>
            <a:r>
              <a:rPr lang="pl-PL" sz="2400" dirty="0" err="1">
                <a:latin typeface="Avenir LT Pro 45 Book" panose="020B0502020203020204" pitchFamily="34" charset="0"/>
              </a:rPr>
              <a:t>usage</a:t>
            </a:r>
            <a:r>
              <a:rPr lang="pl-PL" sz="2400" dirty="0">
                <a:latin typeface="Avenir LT Pro 45 Book" panose="020B0502020203020204" pitchFamily="34" charset="0"/>
              </a:rPr>
              <a:t> of </a:t>
            </a:r>
            <a:r>
              <a:rPr lang="pl-PL" sz="2400" dirty="0" err="1">
                <a:latin typeface="Avenir LT Pro 45 Book" panose="020B0502020203020204" pitchFamily="34" charset="0"/>
              </a:rPr>
              <a:t>energy</a:t>
            </a:r>
            <a:r>
              <a:rPr lang="pl-PL" sz="2400" dirty="0">
                <a:latin typeface="Avenir LT Pro 45 Book" panose="020B0502020203020204" pitchFamily="34" charset="0"/>
              </a:rPr>
              <a:t>, </a:t>
            </a:r>
            <a:r>
              <a:rPr lang="pl-PL" sz="2400" dirty="0" err="1">
                <a:latin typeface="Avenir LT Pro 45 Book" panose="020B0502020203020204" pitchFamily="34" charset="0"/>
              </a:rPr>
              <a:t>water</a:t>
            </a:r>
            <a:r>
              <a:rPr lang="pl-PL" sz="2400" dirty="0">
                <a:latin typeface="Avenir LT Pro 45 Book" panose="020B0502020203020204" pitchFamily="34" charset="0"/>
              </a:rPr>
              <a:t>, </a:t>
            </a:r>
            <a:r>
              <a:rPr lang="pl-PL" sz="2400" dirty="0" err="1">
                <a:latin typeface="Avenir LT Pro 45 Book" panose="020B0502020203020204" pitchFamily="34" charset="0"/>
              </a:rPr>
              <a:t>raw</a:t>
            </a:r>
            <a:r>
              <a:rPr lang="pl-PL" sz="2400" dirty="0">
                <a:latin typeface="Avenir LT Pro 45 Book" panose="020B0502020203020204" pitchFamily="34" charset="0"/>
              </a:rPr>
              <a:t> materials, materials and </a:t>
            </a:r>
            <a:r>
              <a:rPr lang="pl-PL" sz="2400" dirty="0" err="1">
                <a:latin typeface="Avenir LT Pro 45 Book" panose="020B0502020203020204" pitchFamily="34" charset="0"/>
              </a:rPr>
              <a:t>fuels</a:t>
            </a:r>
            <a:r>
              <a:rPr lang="pl-PL" sz="2400" dirty="0">
                <a:latin typeface="Avenir LT Pro 45 Book" panose="020B0502020203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pl-PL" sz="2400" dirty="0">
              <a:latin typeface="Avenir LT Pro 45 Book" panose="020B0502020203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400" dirty="0">
                <a:latin typeface="Avenir LT Pro 45 Book" panose="020B0502020203020204" pitchFamily="34" charset="0"/>
              </a:rPr>
              <a:t>We </a:t>
            </a:r>
            <a:r>
              <a:rPr lang="pl-PL" sz="2400" dirty="0" err="1">
                <a:latin typeface="Avenir LT Pro 45 Book" panose="020B0502020203020204" pitchFamily="34" charset="0"/>
              </a:rPr>
              <a:t>comply</a:t>
            </a:r>
            <a:r>
              <a:rPr lang="pl-PL" sz="2400" dirty="0">
                <a:latin typeface="Avenir LT Pro 45 Book" panose="020B0502020203020204" pitchFamily="34" charset="0"/>
              </a:rPr>
              <a:t> with law </a:t>
            </a:r>
            <a:r>
              <a:rPr lang="pl-PL" sz="2400" dirty="0" err="1">
                <a:latin typeface="Avenir LT Pro 45 Book" panose="020B0502020203020204" pitchFamily="34" charset="0"/>
              </a:rPr>
              <a:t>requirements</a:t>
            </a:r>
            <a:r>
              <a:rPr lang="pl-PL" sz="2400" dirty="0">
                <a:latin typeface="Avenir LT Pro 45 Book" panose="020B0502020203020204" pitchFamily="34" charset="0"/>
              </a:rPr>
              <a:t> in </a:t>
            </a:r>
            <a:r>
              <a:rPr lang="pl-PL" sz="2400" dirty="0" err="1">
                <a:latin typeface="Avenir LT Pro 45 Book" panose="020B0502020203020204" pitchFamily="34" charset="0"/>
              </a:rPr>
              <a:t>terms</a:t>
            </a:r>
            <a:r>
              <a:rPr lang="pl-PL" sz="2400" dirty="0">
                <a:latin typeface="Avenir LT Pro 45 Book" panose="020B0502020203020204" pitchFamily="34" charset="0"/>
              </a:rPr>
              <a:t> of the environment </a:t>
            </a:r>
            <a:r>
              <a:rPr lang="pl-PL" sz="2400" dirty="0" err="1">
                <a:latin typeface="Avenir LT Pro 45 Book" panose="020B0502020203020204" pitchFamily="34" charset="0"/>
              </a:rPr>
              <a:t>protection</a:t>
            </a:r>
            <a:r>
              <a:rPr lang="pl-PL" sz="2400" dirty="0">
                <a:latin typeface="Avenir LT Pro 45 Book" panose="020B0502020203020204" pitchFamily="34" charset="0"/>
              </a:rPr>
              <a:t>.</a:t>
            </a:r>
            <a:br>
              <a:rPr lang="pl-PL" sz="2400" dirty="0">
                <a:latin typeface="Avenir LT Pro 45 Book" panose="020B0502020203020204" pitchFamily="34" charset="0"/>
              </a:rPr>
            </a:br>
            <a:endParaRPr lang="pl-PL" sz="2400" dirty="0">
              <a:latin typeface="Avenir LT Pro 45 Book" panose="020B0502020203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400" dirty="0">
                <a:latin typeface="Avenir LT Pro 45 Book" panose="020B0502020203020204" pitchFamily="34" charset="0"/>
              </a:rPr>
              <a:t>We </a:t>
            </a:r>
            <a:r>
              <a:rPr lang="pl-PL" sz="2400" dirty="0" err="1">
                <a:latin typeface="Avenir LT Pro 45 Book" panose="020B0502020203020204" pitchFamily="34" charset="0"/>
              </a:rPr>
              <a:t>raise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ecological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awareness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among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employees</a:t>
            </a:r>
            <a:r>
              <a:rPr lang="pl-PL" sz="2400" dirty="0">
                <a:latin typeface="Avenir LT Pro 45 Book" panose="020B0502020203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pl-PL" sz="2400" dirty="0">
              <a:latin typeface="Avenir LT Pro 45 Book" panose="020B0502020203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400" dirty="0">
                <a:latin typeface="Avenir LT Pro 45 Book" panose="020B0502020203020204" pitchFamily="34" charset="0"/>
              </a:rPr>
              <a:t>We </a:t>
            </a:r>
            <a:r>
              <a:rPr lang="pl-PL" sz="2400" dirty="0" err="1">
                <a:latin typeface="Avenir LT Pro 45 Book" panose="020B0502020203020204" pitchFamily="34" charset="0"/>
              </a:rPr>
              <a:t>anticipate</a:t>
            </a:r>
            <a:r>
              <a:rPr lang="pl-PL" sz="2400" dirty="0">
                <a:latin typeface="Avenir LT Pro 45 Book" panose="020B0502020203020204" pitchFamily="34" charset="0"/>
              </a:rPr>
              <a:t> and </a:t>
            </a:r>
            <a:r>
              <a:rPr lang="pl-PL" sz="2400" dirty="0" err="1">
                <a:latin typeface="Avenir LT Pro 45 Book" panose="020B0502020203020204" pitchFamily="34" charset="0"/>
              </a:rPr>
              <a:t>evaluate</a:t>
            </a:r>
            <a:r>
              <a:rPr lang="pl-PL" sz="2400" dirty="0">
                <a:latin typeface="Avenir LT Pro 45 Book" panose="020B0502020203020204" pitchFamily="34" charset="0"/>
              </a:rPr>
              <a:t> the </a:t>
            </a:r>
            <a:r>
              <a:rPr lang="pl-PL" sz="2400" dirty="0" err="1">
                <a:latin typeface="Avenir LT Pro 45 Book" panose="020B0502020203020204" pitchFamily="34" charset="0"/>
              </a:rPr>
              <a:t>pollution</a:t>
            </a:r>
            <a:r>
              <a:rPr lang="pl-PL" sz="2400" dirty="0">
                <a:latin typeface="Avenir LT Pro 45 Book" panose="020B0502020203020204" pitchFamily="34" charset="0"/>
              </a:rPr>
              <a:t> and </a:t>
            </a:r>
            <a:r>
              <a:rPr lang="pl-PL" sz="2400" dirty="0" err="1">
                <a:latin typeface="Avenir LT Pro 45 Book" panose="020B0502020203020204" pitchFamily="34" charset="0"/>
              </a:rPr>
              <a:t>emission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risk</a:t>
            </a:r>
            <a:r>
              <a:rPr lang="pl-PL" sz="2400" dirty="0">
                <a:latin typeface="Avenir LT Pro 45 Book" panose="020B0502020203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pl-PL" sz="1400" dirty="0">
              <a:latin typeface="Avenir LT Pro 45 Book" panose="020B0502020203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387346C7-0F4E-4217-A214-0F4970449F9D}"/>
              </a:ext>
            </a:extLst>
          </p:cNvPr>
          <p:cNvSpPr/>
          <p:nvPr/>
        </p:nvSpPr>
        <p:spPr>
          <a:xfrm>
            <a:off x="635239" y="8939389"/>
            <a:ext cx="22653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</p:spTree>
    <p:extLst>
      <p:ext uri="{BB962C8B-B14F-4D97-AF65-F5344CB8AC3E}">
        <p14:creationId xmlns:p14="http://schemas.microsoft.com/office/powerpoint/2010/main" val="28880283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964224" y="2027039"/>
            <a:ext cx="10265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000">
                <a:latin typeface="Avenir LT Pro 85 Heavy"/>
                <a:ea typeface="Avenir LT Pro 85 Heavy"/>
                <a:cs typeface="Avenir LT Pro 85 Heavy"/>
                <a:sym typeface="Avenir LT Pro 85 Heavy"/>
              </a:defRPr>
            </a:pPr>
            <a:endParaRPr dirty="0"/>
          </a:p>
        </p:txBody>
      </p:sp>
      <p:pic>
        <p:nvPicPr>
          <p:cNvPr id="12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Obraz moÅ¼e zawieraÄ: niebo, na zewnÄtrz, przyroda i woda">
            <a:extLst>
              <a:ext uri="{FF2B5EF4-FFF2-40B4-BE49-F238E27FC236}">
                <a16:creationId xmlns:a16="http://schemas.microsoft.com/office/drawing/2014/main" xmlns="" id="{18C5F0AC-2266-49CD-B686-A673EDEF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708" y="1340311"/>
            <a:ext cx="9741383" cy="649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9B821E23-82ED-48AD-BEF7-705FCDE8275D}"/>
              </a:ext>
            </a:extLst>
          </p:cNvPr>
          <p:cNvSpPr/>
          <p:nvPr/>
        </p:nvSpPr>
        <p:spPr>
          <a:xfrm>
            <a:off x="643551" y="8893371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</p:spTree>
    <p:extLst>
      <p:ext uri="{BB962C8B-B14F-4D97-AF65-F5344CB8AC3E}">
        <p14:creationId xmlns:p14="http://schemas.microsoft.com/office/powerpoint/2010/main" val="381487010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869" y="8471865"/>
            <a:ext cx="1019675" cy="10196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AF3CBAE3-055A-4964-B12E-14E27FD027B1}"/>
              </a:ext>
            </a:extLst>
          </p:cNvPr>
          <p:cNvSpPr/>
          <p:nvPr/>
        </p:nvSpPr>
        <p:spPr>
          <a:xfrm>
            <a:off x="1729343" y="1366639"/>
            <a:ext cx="9546114" cy="7237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l-PL" sz="2400" dirty="0">
              <a:latin typeface="Avenir LT Pro 45 Book" panose="020B0502020203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400" dirty="0">
                <a:latin typeface="Avenir LT Pro 45 Book" panose="020B0502020203020204" pitchFamily="34" charset="0"/>
              </a:rPr>
              <a:t>We </a:t>
            </a:r>
            <a:r>
              <a:rPr lang="pl-PL" sz="2400" dirty="0" err="1">
                <a:latin typeface="Avenir LT Pro 45 Book" panose="020B0502020203020204" pitchFamily="34" charset="0"/>
              </a:rPr>
              <a:t>segregate</a:t>
            </a:r>
            <a:r>
              <a:rPr lang="pl-PL" sz="2400" dirty="0">
                <a:latin typeface="Avenir LT Pro 45 Book" panose="020B0502020203020204" pitchFamily="34" charset="0"/>
              </a:rPr>
              <a:t> and </a:t>
            </a:r>
            <a:r>
              <a:rPr lang="pl-PL" sz="2400" dirty="0" err="1">
                <a:latin typeface="Avenir LT Pro 45 Book" panose="020B0502020203020204" pitchFamily="34" charset="0"/>
              </a:rPr>
              <a:t>recycle</a:t>
            </a:r>
            <a:r>
              <a:rPr lang="pl-PL" sz="2400" dirty="0">
                <a:latin typeface="Avenir LT Pro 45 Book" panose="020B0502020203020204" pitchFamily="34" charset="0"/>
              </a:rPr>
              <a:t> the waste. </a:t>
            </a:r>
            <a:br>
              <a:rPr lang="pl-PL" sz="2400" dirty="0">
                <a:latin typeface="Avenir LT Pro 45 Book" panose="020B0502020203020204" pitchFamily="34" charset="0"/>
              </a:rPr>
            </a:br>
            <a:endParaRPr lang="pl-PL" sz="2400" dirty="0">
              <a:latin typeface="Avenir LT Pro 45 Book" panose="020B0502020203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400" dirty="0">
                <a:latin typeface="Avenir LT Pro 45 Book" panose="020B0502020203020204" pitchFamily="34" charset="0"/>
              </a:rPr>
              <a:t>We </a:t>
            </a:r>
            <a:r>
              <a:rPr lang="pl-PL" sz="2400" dirty="0" err="1">
                <a:latin typeface="Avenir LT Pro 45 Book" panose="020B0502020203020204" pitchFamily="34" charset="0"/>
              </a:rPr>
              <a:t>responsibly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manage</a:t>
            </a:r>
            <a:r>
              <a:rPr lang="pl-PL" sz="2400" dirty="0">
                <a:latin typeface="Avenir LT Pro 45 Book" panose="020B0502020203020204" pitchFamily="34" charset="0"/>
              </a:rPr>
              <a:t> the </a:t>
            </a:r>
            <a:r>
              <a:rPr lang="pl-PL" sz="2400" dirty="0" err="1">
                <a:latin typeface="Avenir LT Pro 45 Book" panose="020B0502020203020204" pitchFamily="34" charset="0"/>
              </a:rPr>
              <a:t>generated</a:t>
            </a:r>
            <a:r>
              <a:rPr lang="pl-PL" sz="2400" dirty="0">
                <a:latin typeface="Avenir LT Pro 45 Book" panose="020B0502020203020204" pitchFamily="34" charset="0"/>
              </a:rPr>
              <a:t> waste.</a:t>
            </a:r>
            <a:br>
              <a:rPr lang="pl-PL" sz="2400" dirty="0">
                <a:latin typeface="Avenir LT Pro 45 Book" panose="020B0502020203020204" pitchFamily="34" charset="0"/>
              </a:rPr>
            </a:br>
            <a:endParaRPr lang="pl-PL" sz="2400" dirty="0">
              <a:latin typeface="Avenir LT Pro 45 Book" panose="020B0502020203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400" dirty="0">
                <a:latin typeface="Avenir LT Pro 45 Book" panose="020B0502020203020204" pitchFamily="34" charset="0"/>
              </a:rPr>
              <a:t>We </a:t>
            </a:r>
            <a:r>
              <a:rPr lang="pl-PL" sz="2400" dirty="0" err="1">
                <a:latin typeface="Avenir LT Pro 45 Book" panose="020B0502020203020204" pitchFamily="34" charset="0"/>
              </a:rPr>
              <a:t>optimise</a:t>
            </a:r>
            <a:r>
              <a:rPr lang="pl-PL" sz="2400" dirty="0">
                <a:latin typeface="Avenir LT Pro 45 Book" panose="020B0502020203020204" pitchFamily="34" charset="0"/>
              </a:rPr>
              <a:t> the </a:t>
            </a:r>
            <a:r>
              <a:rPr lang="pl-PL" sz="2400" dirty="0" err="1">
                <a:latin typeface="Avenir LT Pro 45 Book" panose="020B0502020203020204" pitchFamily="34" charset="0"/>
              </a:rPr>
              <a:t>processes</a:t>
            </a:r>
            <a:r>
              <a:rPr lang="pl-PL" sz="2400" dirty="0">
                <a:latin typeface="Avenir LT Pro 45 Book" panose="020B0502020203020204" pitchFamily="34" charset="0"/>
              </a:rPr>
              <a:t>, </a:t>
            </a:r>
            <a:r>
              <a:rPr lang="pl-PL" sz="2400" dirty="0" err="1">
                <a:latin typeface="Avenir LT Pro 45 Book" panose="020B0502020203020204" pitchFamily="34" charset="0"/>
              </a:rPr>
              <a:t>aiming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at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decreasing</a:t>
            </a:r>
            <a:r>
              <a:rPr lang="pl-PL" sz="2400" dirty="0">
                <a:latin typeface="Avenir LT Pro 45 Book" panose="020B0502020203020204" pitchFamily="34" charset="0"/>
              </a:rPr>
              <a:t> the waste </a:t>
            </a:r>
            <a:r>
              <a:rPr lang="pl-PL" sz="2400" dirty="0" err="1">
                <a:latin typeface="Avenir LT Pro 45 Book" panose="020B0502020203020204" pitchFamily="34" charset="0"/>
              </a:rPr>
              <a:t>amount</a:t>
            </a:r>
            <a:r>
              <a:rPr lang="pl-PL" sz="2400" dirty="0">
                <a:latin typeface="Avenir LT Pro 45 Book" panose="020B0502020203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pl-PL" sz="2400" dirty="0">
              <a:latin typeface="Avenir LT Pro 45 Book" panose="020B0502020203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400" dirty="0">
                <a:latin typeface="Avenir LT Pro 45 Book" panose="020B0502020203020204" pitchFamily="34" charset="0"/>
              </a:rPr>
              <a:t>NOTI </a:t>
            </a:r>
            <a:r>
              <a:rPr lang="pl-PL" sz="2400" dirty="0" err="1">
                <a:latin typeface="Avenir LT Pro 45 Book" panose="020B0502020203020204" pitchFamily="34" charset="0"/>
              </a:rPr>
              <a:t>manufactures</a:t>
            </a:r>
            <a:r>
              <a:rPr lang="pl-PL" sz="2400" dirty="0">
                <a:latin typeface="Avenir LT Pro 45 Book" panose="020B0502020203020204" pitchFamily="34" charset="0"/>
              </a:rPr>
              <a:t> products and </a:t>
            </a:r>
            <a:r>
              <a:rPr lang="pl-PL" sz="2400" dirty="0" err="1">
                <a:latin typeface="Avenir LT Pro 45 Book" panose="020B0502020203020204" pitchFamily="34" charset="0"/>
              </a:rPr>
              <a:t>packages</a:t>
            </a:r>
            <a:r>
              <a:rPr lang="pl-PL" sz="2400" dirty="0">
                <a:latin typeface="Avenir LT Pro 45 Book" panose="020B0502020203020204" pitchFamily="34" charset="0"/>
              </a:rPr>
              <a:t>, </a:t>
            </a:r>
            <a:r>
              <a:rPr lang="pl-PL" sz="2400" dirty="0" err="1">
                <a:latin typeface="Avenir LT Pro 45 Book" panose="020B0502020203020204" pitchFamily="34" charset="0"/>
              </a:rPr>
              <a:t>considering</a:t>
            </a:r>
            <a:r>
              <a:rPr lang="pl-PL" sz="2400" dirty="0">
                <a:latin typeface="Avenir LT Pro 45 Book" panose="020B0502020203020204" pitchFamily="34" charset="0"/>
              </a:rPr>
              <a:t> the </a:t>
            </a:r>
            <a:r>
              <a:rPr lang="pl-PL" sz="2400" dirty="0" err="1">
                <a:latin typeface="Avenir LT Pro 45 Book" panose="020B0502020203020204" pitchFamily="34" charset="0"/>
              </a:rPr>
              <a:t>possibility</a:t>
            </a:r>
            <a:r>
              <a:rPr lang="pl-PL" sz="2400" dirty="0">
                <a:latin typeface="Avenir LT Pro 45 Book" panose="020B0502020203020204" pitchFamily="34" charset="0"/>
              </a:rPr>
              <a:t> to </a:t>
            </a:r>
            <a:r>
              <a:rPr lang="pl-PL" sz="2400" dirty="0" err="1">
                <a:latin typeface="Avenir LT Pro 45 Book" panose="020B0502020203020204" pitchFamily="34" charset="0"/>
              </a:rPr>
              <a:t>recycle</a:t>
            </a:r>
            <a:r>
              <a:rPr lang="pl-PL" sz="2400" dirty="0">
                <a:latin typeface="Avenir LT Pro 45 Book" panose="020B0502020203020204" pitchFamily="34" charset="0"/>
              </a:rPr>
              <a:t> the </a:t>
            </a:r>
            <a:r>
              <a:rPr lang="pl-PL" sz="2400" dirty="0" err="1">
                <a:latin typeface="Avenir LT Pro 45 Book" panose="020B0502020203020204" pitchFamily="34" charset="0"/>
              </a:rPr>
              <a:t>elemental</a:t>
            </a:r>
            <a:r>
              <a:rPr lang="pl-PL" sz="2400" dirty="0">
                <a:latin typeface="Avenir LT Pro 45 Book" panose="020B0502020203020204" pitchFamily="34" charset="0"/>
              </a:rPr>
              <a:t> materials </a:t>
            </a:r>
            <a:r>
              <a:rPr lang="pl-PL" sz="2400" dirty="0" err="1">
                <a:latin typeface="Avenir LT Pro 45 Book" panose="020B0502020203020204" pitchFamily="34" charset="0"/>
              </a:rPr>
              <a:t>or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its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utilisation</a:t>
            </a:r>
            <a:r>
              <a:rPr lang="pl-PL" sz="2400" dirty="0">
                <a:latin typeface="Avenir LT Pro 45 Book" panose="020B0502020203020204" pitchFamily="34" charset="0"/>
              </a:rPr>
              <a:t> </a:t>
            </a:r>
            <a:r>
              <a:rPr lang="pl-PL" sz="2400" dirty="0" err="1">
                <a:latin typeface="Avenir LT Pro 45 Book" panose="020B0502020203020204" pitchFamily="34" charset="0"/>
              </a:rPr>
              <a:t>after</a:t>
            </a:r>
            <a:r>
              <a:rPr lang="pl-PL" sz="2400" dirty="0">
                <a:latin typeface="Avenir LT Pro 45 Book" panose="020B0502020203020204" pitchFamily="34" charset="0"/>
              </a:rPr>
              <a:t> the end of life </a:t>
            </a:r>
            <a:r>
              <a:rPr lang="pl-PL" sz="2400" dirty="0" err="1">
                <a:latin typeface="Avenir LT Pro 45 Book" panose="020B0502020203020204" pitchFamily="34" charset="0"/>
              </a:rPr>
              <a:t>cycle</a:t>
            </a:r>
            <a:r>
              <a:rPr lang="pl-PL" sz="2400" dirty="0">
                <a:latin typeface="Avenir LT Pro 45 Book" panose="020B0502020203020204" pitchFamily="34" charset="0"/>
              </a:rPr>
              <a:t>.   </a:t>
            </a:r>
          </a:p>
          <a:p>
            <a:pPr>
              <a:lnSpc>
                <a:spcPct val="150000"/>
              </a:lnSpc>
            </a:pPr>
            <a:endParaRPr lang="pl-PL" sz="2400" dirty="0">
              <a:latin typeface="Avenir LT Pro 45 Book" panose="020B0502020203020204" pitchFamily="34" charset="0"/>
            </a:endParaRPr>
          </a:p>
          <a:p>
            <a:pPr>
              <a:lnSpc>
                <a:spcPct val="150000"/>
              </a:lnSpc>
            </a:pPr>
            <a:endParaRPr lang="pl-PL" sz="2400" dirty="0">
              <a:latin typeface="Avenir LT Pro 45 Book" panose="020B0502020203020204" pitchFamily="34" charset="0"/>
            </a:endParaRPr>
          </a:p>
          <a:p>
            <a:pPr>
              <a:lnSpc>
                <a:spcPct val="150000"/>
              </a:lnSpc>
            </a:pPr>
            <a:endParaRPr lang="pl-PL" sz="2400" dirty="0">
              <a:latin typeface="Avenir LT Pro 45 Book" panose="020B0502020203020204" pitchFamily="34" charset="0"/>
            </a:endParaRPr>
          </a:p>
          <a:p>
            <a:pPr>
              <a:lnSpc>
                <a:spcPct val="150000"/>
              </a:lnSpc>
            </a:pPr>
            <a:endParaRPr lang="pl-PL" sz="2400" dirty="0">
              <a:latin typeface="Avenir LT Pro 45 Book" panose="020B0502020203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86AE27CA-D335-4F52-8C63-BA3CE7E81EDD}"/>
              </a:ext>
            </a:extLst>
          </p:cNvPr>
          <p:cNvSpPr/>
          <p:nvPr/>
        </p:nvSpPr>
        <p:spPr>
          <a:xfrm>
            <a:off x="596661" y="8878429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006600"/>
                </a:solidFill>
                <a:latin typeface="Avenir LT Pro 45 Book" panose="020B0502020203020204" pitchFamily="34" charset="0"/>
              </a:rPr>
              <a:t>NOTI BY NATURE</a:t>
            </a:r>
          </a:p>
        </p:txBody>
      </p:sp>
    </p:spTree>
    <p:extLst>
      <p:ext uri="{BB962C8B-B14F-4D97-AF65-F5344CB8AC3E}">
        <p14:creationId xmlns:p14="http://schemas.microsoft.com/office/powerpoint/2010/main" val="5017736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2339</TotalTime>
  <Words>870</Words>
  <Application>Microsoft Office PowerPoint</Application>
  <PresentationFormat>Aangepast</PresentationFormat>
  <Paragraphs>132</Paragraphs>
  <Slides>43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43</vt:i4>
      </vt:variant>
    </vt:vector>
  </HeadingPairs>
  <TitlesOfParts>
    <vt:vector size="44" baseType="lpstr">
      <vt:lpstr>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Agata Ziółkiewicz</dc:creator>
  <cp:lastModifiedBy>Sander</cp:lastModifiedBy>
  <cp:revision>274</cp:revision>
  <dcterms:modified xsi:type="dcterms:W3CDTF">2019-05-06T09:09:02Z</dcterms:modified>
</cp:coreProperties>
</file>